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4"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25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280233-E6A0-4745-AB85-642D75AC1610}" type="datetimeFigureOut">
              <a:rPr lang="en-US" smtClean="0"/>
              <a:t>11/9/2022</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DA6E8C-76B1-42E4-8D97-AD450CA29C61}" type="slidenum">
              <a:rPr lang="en-US" smtClean="0"/>
              <a:t>‹#›</a:t>
            </a:fld>
            <a:endParaRPr lang="en-US"/>
          </a:p>
        </p:txBody>
      </p:sp>
    </p:spTree>
    <p:extLst>
      <p:ext uri="{BB962C8B-B14F-4D97-AF65-F5344CB8AC3E}">
        <p14:creationId xmlns:p14="http://schemas.microsoft.com/office/powerpoint/2010/main" val="1972792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53DA6E8C-76B1-42E4-8D97-AD450CA29C61}" type="slidenum">
              <a:rPr lang="en-US" smtClean="0"/>
              <a:t>9</a:t>
            </a:fld>
            <a:endParaRPr lang="en-US"/>
          </a:p>
        </p:txBody>
      </p:sp>
    </p:spTree>
    <p:extLst>
      <p:ext uri="{BB962C8B-B14F-4D97-AF65-F5344CB8AC3E}">
        <p14:creationId xmlns:p14="http://schemas.microsoft.com/office/powerpoint/2010/main" val="3848715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67B8B3F6-08B7-4F4B-B194-A8C4434572D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7B8B3F6-08B7-4F4B-B194-A8C4434572D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67B8B3F6-08B7-4F4B-B194-A8C4434572D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7B8B3F6-08B7-4F4B-B194-A8C4434572D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7B8B3F6-08B7-4F4B-B194-A8C4434572D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7B8B3F6-08B7-4F4B-B194-A8C4434572D3}"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4908A-3262-443C-A119-F83B1EF05BDA}"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ar-SA" smtClean="0"/>
              <a:t>انقر لتحرير أنماط النص الرئيسي</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67B8B3F6-08B7-4F4B-B194-A8C4434572D3}" type="datetimeFigureOut">
              <a:rPr lang="en-US" smtClean="0"/>
              <a:t>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D4908A-3262-443C-A119-F83B1EF05BDA}" type="slidenum">
              <a:rPr lang="en-US" smtClean="0"/>
              <a:t>‹#›</a:t>
            </a:fld>
            <a:endParaRPr lang="en-US"/>
          </a:p>
        </p:txBody>
      </p:sp>
      <p:sp>
        <p:nvSpPr>
          <p:cNvPr id="10" name="Title 9"/>
          <p:cNvSpPr>
            <a:spLocks noGrp="1"/>
          </p:cNvSpPr>
          <p:nvPr>
            <p:ph type="title"/>
          </p:nvPr>
        </p:nvSpPr>
        <p:spPr/>
        <p:txBody>
          <a:body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67B8B3F6-08B7-4F4B-B194-A8C4434572D3}" type="datetimeFigureOut">
              <a:rPr lang="en-US" smtClean="0"/>
              <a:t>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8B3F6-08B7-4F4B-B194-A8C4434572D3}" type="datetimeFigureOut">
              <a:rPr lang="en-US" smtClean="0"/>
              <a:t>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7B8B3F6-08B7-4F4B-B194-A8C4434572D3}"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7B8B3F6-08B7-4F4B-B194-A8C4434572D3}"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4908A-3262-443C-A119-F83B1EF05BDA}"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7B8B3F6-08B7-4F4B-B194-A8C4434572D3}" type="datetimeFigureOut">
              <a:rPr lang="en-US" smtClean="0"/>
              <a:t>11/9/2022</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DD4908A-3262-443C-A119-F83B1EF05B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r.wikipedia.org/wiki/%D9%85%D9%84%D9%81:Chest_compressions.gif" TargetMode="External"/><Relationship Id="rId2" Type="http://schemas.openxmlformats.org/officeDocument/2006/relationships/hyperlink" Target="https://ar.wikipedia.org/wiki/%D8%A7%D9%84%D8%A5%D9%86%D8%B9%D8%A7%D8%B4_%D8%A7%D9%84%D9%82%D9%84%D8%A8%D9%8A_%D8%A7%D9%84%D8%B1%D8%A6%D9%88%D9%8A" TargetMode="Externa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15.xml.rels><?xml version="1.0" encoding="UTF-8" standalone="yes"?>
<Relationships xmlns="http://schemas.openxmlformats.org/package/2006/relationships"><Relationship Id="rId2" Type="http://schemas.openxmlformats.org/officeDocument/2006/relationships/hyperlink" Target="https://ar.wikipedia.org/wiki/%D8%B3%D9%8A%D8%A7%D8%B1%D8%A9_%D8%A7%D9%84%D8%A5%D8%B3%D8%B9%D8%A7%D9%8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r.wikipedia.org/wiki/%D8%BA%D9%8A%D8%A8%D9%88%D8%A8%D8%A9" TargetMode="External"/><Relationship Id="rId2" Type="http://schemas.openxmlformats.org/officeDocument/2006/relationships/hyperlink" Target="https://ar.wikipedia.org/wiki/%D9%85%D9%86%D8%B8%D9%85%D8%A9_%D8%A7%D9%84%D8%B5%D8%AD%D8%A9_%D8%A7%D9%84%D8%B9%D8%A7%D9%84%D9%85%D9%8A%D8%A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r.wikipedia.org/wiki/%D8%A7%D9%84%D8%B3%D8%A8%D8%A7%D8%AD%D8%A9" TargetMode="External"/><Relationship Id="rId2" Type="http://schemas.openxmlformats.org/officeDocument/2006/relationships/hyperlink" Target="https://ar.wikipedia.org/wiki/%D9%85%D9%86%D9%82%D8%B0_%D8%A8%D8%AD%D8%B1%D9%8A" TargetMode="Externa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hyperlink" Target="https://ar.wikipedia.org/wiki/%D8%B9%D8%B5%D8%A7" TargetMode="External"/><Relationship Id="rId2" Type="http://schemas.openxmlformats.org/officeDocument/2006/relationships/hyperlink" Target="https://ar.wikipedia.org/wiki/%D8%AD%D8%A8%D9%84" TargetMode="External"/><Relationship Id="rId1" Type="http://schemas.openxmlformats.org/officeDocument/2006/relationships/slideLayout" Target="../slideLayouts/slideLayout2.xml"/><Relationship Id="rId4" Type="http://schemas.openxmlformats.org/officeDocument/2006/relationships/hyperlink" Target="https://ar.wikipedia.org/wiki/%D9%81%D9%88%D8%B7%D8%A9"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r.wikipedia.org/wiki/%D8%A7%D9%84%D9%82%D8%B5%D8%A8%D8%A9_%D8%A7%D9%84%D9%87%D9%88%D8%A7%D8%A6%D9%8A%D8%A9" TargetMode="External"/><Relationship Id="rId7" Type="http://schemas.openxmlformats.org/officeDocument/2006/relationships/hyperlink" Target="https://ar.wikipedia.org/wiki/%D8%AA%D9%82%D9%84%D8%B5_%D8%B9%D8%B6%D9%84%D9%8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ar.wikipedia.org/wiki/%D8%A7%D9%84%D8%A7%D8%BA%D9%85%D8%A7%D8%A1" TargetMode="External"/><Relationship Id="rId5" Type="http://schemas.openxmlformats.org/officeDocument/2006/relationships/hyperlink" Target="https://ar.wikipedia.org/wiki/%D8%A7%D9%84%D8%AA%D8%B4%D9%86%D8%AC" TargetMode="External"/><Relationship Id="rId4" Type="http://schemas.openxmlformats.org/officeDocument/2006/relationships/hyperlink" Target="https://ar.wikipedia.org/wiki/%D8%A7%D9%84%D9%85%D8%B9%D8%AF%D8%A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467544" y="1124744"/>
            <a:ext cx="8136903" cy="5328591"/>
          </a:xfrm>
        </p:spPr>
        <p:txBody>
          <a:bodyPr>
            <a:normAutofit/>
          </a:bodyPr>
          <a:lstStyle/>
          <a:p>
            <a:pPr algn="r" rtl="1"/>
            <a:r>
              <a:rPr lang="ar-IQ" sz="9600" b="1" dirty="0" smtClean="0">
                <a:solidFill>
                  <a:srgbClr val="FF0000"/>
                </a:solidFill>
                <a:latin typeface="Andalus" pitchFamily="18" charset="-78"/>
                <a:cs typeface="Andalus" pitchFamily="18" charset="-78"/>
              </a:rPr>
              <a:t>  </a:t>
            </a:r>
            <a:r>
              <a:rPr lang="ar-IQ" sz="8800" b="1" dirty="0" smtClean="0">
                <a:solidFill>
                  <a:srgbClr val="FF0000"/>
                </a:solidFill>
                <a:latin typeface="Andalus" pitchFamily="18" charset="-78"/>
                <a:cs typeface="Andalus" pitchFamily="18" charset="-78"/>
              </a:rPr>
              <a:t> </a:t>
            </a:r>
            <a:r>
              <a:rPr lang="ar-IQ" sz="9600" b="1" dirty="0" smtClean="0">
                <a:solidFill>
                  <a:srgbClr val="0070C0"/>
                </a:solidFill>
                <a:latin typeface="Andalus" pitchFamily="18" charset="-78"/>
                <a:cs typeface="Andalus" pitchFamily="18" charset="-78"/>
              </a:rPr>
              <a:t>والانقاذ</a:t>
            </a:r>
          </a:p>
          <a:p>
            <a:pPr algn="r" rtl="1"/>
            <a:endParaRPr lang="en-US" sz="9600" dirty="0">
              <a:solidFill>
                <a:srgbClr val="FF0000"/>
              </a:solidFill>
              <a:latin typeface="Aldhabi" pitchFamily="2" charset="-78"/>
              <a:cs typeface="Akhbar MT" pitchFamily="2" charset="-78"/>
            </a:endParaRPr>
          </a:p>
        </p:txBody>
      </p:sp>
      <p:sp>
        <p:nvSpPr>
          <p:cNvPr id="2" name="عنوان 1"/>
          <p:cNvSpPr>
            <a:spLocks noGrp="1"/>
          </p:cNvSpPr>
          <p:nvPr>
            <p:ph type="ctrTitle"/>
          </p:nvPr>
        </p:nvSpPr>
        <p:spPr>
          <a:xfrm>
            <a:off x="539552" y="116633"/>
            <a:ext cx="8255471" cy="936104"/>
          </a:xfrm>
        </p:spPr>
        <p:txBody>
          <a:bodyPr/>
          <a:lstStyle/>
          <a:p>
            <a:pPr marL="182880" indent="0" algn="r" rtl="1">
              <a:buNone/>
            </a:pPr>
            <a:r>
              <a:rPr lang="ar-IQ" sz="8800" dirty="0" smtClean="0">
                <a:solidFill>
                  <a:srgbClr val="FF0000"/>
                </a:solidFill>
                <a:latin typeface="Aldhabi" pitchFamily="2" charset="-78"/>
                <a:cs typeface="Akhbar MT" pitchFamily="2" charset="-78"/>
              </a:rPr>
              <a:t>    </a:t>
            </a:r>
            <a:r>
              <a:rPr lang="ar-IQ" sz="8800" dirty="0" smtClean="0">
                <a:solidFill>
                  <a:srgbClr val="FF0000"/>
                </a:solidFill>
                <a:latin typeface="Andalus" pitchFamily="18" charset="-78"/>
                <a:cs typeface="Andalus" pitchFamily="18" charset="-78"/>
              </a:rPr>
              <a:t> </a:t>
            </a:r>
            <a:r>
              <a:rPr lang="ar-IQ" sz="9600" dirty="0" smtClean="0">
                <a:solidFill>
                  <a:srgbClr val="0070C0"/>
                </a:solidFill>
                <a:latin typeface="Andalus" pitchFamily="18" charset="-78"/>
                <a:cs typeface="Andalus" pitchFamily="18" charset="-78"/>
              </a:rPr>
              <a:t>الغرق</a:t>
            </a:r>
            <a:r>
              <a:rPr lang="ar-IQ" sz="9600" dirty="0" smtClean="0">
                <a:solidFill>
                  <a:srgbClr val="FF0000"/>
                </a:solidFill>
                <a:latin typeface="Andalus" pitchFamily="18" charset="-78"/>
                <a:cs typeface="Andalus" pitchFamily="18" charset="-78"/>
              </a:rPr>
              <a:t> </a:t>
            </a:r>
            <a:endParaRPr lang="en-US" sz="8800" dirty="0">
              <a:latin typeface="Andalus" pitchFamily="18" charset="-78"/>
              <a:cs typeface="Andalus" pitchFamily="18" charset="-78"/>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3" y="21196"/>
            <a:ext cx="4320480" cy="3119772"/>
          </a:xfrm>
          <a:prstGeom prst="rect">
            <a:avLst/>
          </a:prstGeo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3789040"/>
            <a:ext cx="8096250" cy="2736304"/>
          </a:xfrm>
          <a:prstGeom prst="rect">
            <a:avLst/>
          </a:prstGeom>
        </p:spPr>
      </p:pic>
    </p:spTree>
    <p:extLst>
      <p:ext uri="{BB962C8B-B14F-4D97-AF65-F5344CB8AC3E}">
        <p14:creationId xmlns:p14="http://schemas.microsoft.com/office/powerpoint/2010/main" val="2352209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87624" y="116632"/>
            <a:ext cx="7664639" cy="1008112"/>
          </a:xfrm>
        </p:spPr>
        <p:txBody>
          <a:bodyPr/>
          <a:lstStyle/>
          <a:p>
            <a:pPr marL="0" indent="0" rtl="1">
              <a:buNone/>
            </a:pPr>
            <a:r>
              <a:rPr lang="ar-IQ" sz="4400" dirty="0" smtClean="0">
                <a:solidFill>
                  <a:srgbClr val="FF0000"/>
                </a:solidFill>
                <a:latin typeface="Simplified Arabic" pitchFamily="18" charset="-78"/>
                <a:cs typeface="Simplified Arabic" pitchFamily="18" charset="-78"/>
              </a:rPr>
              <a:t>امور لابد </a:t>
            </a:r>
            <a:r>
              <a:rPr lang="ar-IQ" sz="4400" dirty="0" err="1" smtClean="0">
                <a:solidFill>
                  <a:srgbClr val="FF0000"/>
                </a:solidFill>
                <a:latin typeface="Simplified Arabic" pitchFamily="18" charset="-78"/>
                <a:cs typeface="Simplified Arabic" pitchFamily="18" charset="-78"/>
              </a:rPr>
              <a:t>مراعتها</a:t>
            </a:r>
            <a:r>
              <a:rPr lang="ar-IQ" sz="4400" dirty="0" smtClean="0">
                <a:solidFill>
                  <a:srgbClr val="FF0000"/>
                </a:solidFill>
                <a:latin typeface="Simplified Arabic" pitchFamily="18" charset="-78"/>
                <a:cs typeface="Simplified Arabic" pitchFamily="18" charset="-78"/>
              </a:rPr>
              <a:t> عند الانقاذ:</a:t>
            </a:r>
            <a:endParaRPr lang="en-US" sz="4400"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395536" y="1196752"/>
            <a:ext cx="8352928" cy="5112568"/>
          </a:xfrm>
        </p:spPr>
        <p:txBody>
          <a:bodyPr>
            <a:normAutofit/>
          </a:bodyPr>
          <a:lstStyle/>
          <a:p>
            <a:pPr lvl="0" algn="r" rtl="1">
              <a:buFont typeface="Arial" pitchFamily="34" charset="0"/>
              <a:buChar char="•"/>
            </a:pPr>
            <a:r>
              <a:rPr lang="ar-SA" sz="2800" b="1" dirty="0">
                <a:solidFill>
                  <a:srgbClr val="0070C0"/>
                </a:solidFill>
                <a:latin typeface="Simplified Arabic" pitchFamily="18" charset="-78"/>
                <a:cs typeface="Simplified Arabic" pitchFamily="18" charset="-78"/>
              </a:rPr>
              <a:t>عنصر الزمن والسرعة، فكل ثانية قد تشكل فارقاً في حياة شخص، فيجب على المنقذ تحديد موقع الضحية بدقة حتى لا يغوص مرة أخري ومحاولة الوصول له في أسرع وقت ممكن</a:t>
            </a:r>
            <a:r>
              <a:rPr lang="en-US" sz="2800" b="1" dirty="0">
                <a:solidFill>
                  <a:srgbClr val="0070C0"/>
                </a:solidFill>
                <a:latin typeface="Simplified Arabic" pitchFamily="18" charset="-78"/>
                <a:cs typeface="Simplified Arabic" pitchFamily="18" charset="-78"/>
              </a:rPr>
              <a:t>.</a:t>
            </a:r>
          </a:p>
          <a:p>
            <a:pPr lvl="0" algn="r" rtl="1">
              <a:buFont typeface="Arial" pitchFamily="34" charset="0"/>
              <a:buChar char="•"/>
            </a:pPr>
            <a:r>
              <a:rPr lang="ar-SA" sz="2800" b="1" dirty="0">
                <a:solidFill>
                  <a:srgbClr val="0070C0"/>
                </a:solidFill>
                <a:latin typeface="Simplified Arabic" pitchFamily="18" charset="-78"/>
                <a:cs typeface="Simplified Arabic" pitchFamily="18" charset="-78"/>
              </a:rPr>
              <a:t>خلع الملابس خاصة الثقيلة قبل الغوص التي قد تعقيه عند السباحة</a:t>
            </a:r>
            <a:r>
              <a:rPr lang="en-US" sz="2800" b="1" dirty="0">
                <a:solidFill>
                  <a:srgbClr val="0070C0"/>
                </a:solidFill>
                <a:latin typeface="Simplified Arabic" pitchFamily="18" charset="-78"/>
                <a:cs typeface="Simplified Arabic" pitchFamily="18" charset="-78"/>
              </a:rPr>
              <a:t>.</a:t>
            </a:r>
          </a:p>
          <a:p>
            <a:pPr lvl="0" algn="r" rtl="1">
              <a:buFont typeface="Arial" pitchFamily="34" charset="0"/>
              <a:buChar char="•"/>
            </a:pPr>
            <a:r>
              <a:rPr lang="ar-SA" sz="2800" b="1" dirty="0">
                <a:solidFill>
                  <a:srgbClr val="0070C0"/>
                </a:solidFill>
                <a:latin typeface="Simplified Arabic" pitchFamily="18" charset="-78"/>
                <a:cs typeface="Simplified Arabic" pitchFamily="18" charset="-78"/>
              </a:rPr>
              <a:t>عدم إضاعة الكثير من الجهد في السباحة، وعدم مقاومة</a:t>
            </a:r>
            <a:r>
              <a:rPr lang="en-US" sz="2800" b="1" dirty="0">
                <a:solidFill>
                  <a:srgbClr val="0070C0"/>
                </a:solidFill>
                <a:latin typeface="Simplified Arabic" pitchFamily="18" charset="-78"/>
                <a:cs typeface="Simplified Arabic" pitchFamily="18" charset="-78"/>
              </a:rPr>
              <a:t> </a:t>
            </a:r>
            <a:r>
              <a:rPr lang="ar-SA" sz="2800" b="1" u="sng" dirty="0" smtClean="0">
                <a:solidFill>
                  <a:srgbClr val="0070C0"/>
                </a:solidFill>
                <a:latin typeface="Simplified Arabic" pitchFamily="18" charset="-78"/>
                <a:cs typeface="Simplified Arabic" pitchFamily="18" charset="-78"/>
              </a:rPr>
              <a:t> </a:t>
            </a:r>
            <a:r>
              <a:rPr lang="ar-IQ" sz="2800" b="1" u="sng" dirty="0" smtClean="0">
                <a:solidFill>
                  <a:srgbClr val="0070C0"/>
                </a:solidFill>
                <a:latin typeface="Simplified Arabic" pitchFamily="18" charset="-78"/>
                <a:cs typeface="Simplified Arabic" pitchFamily="18" charset="-78"/>
              </a:rPr>
              <a:t>التيار الجاري  </a:t>
            </a:r>
            <a:r>
              <a:rPr lang="ar-SA" sz="2800" b="1" dirty="0" smtClean="0">
                <a:solidFill>
                  <a:srgbClr val="0070C0"/>
                </a:solidFill>
                <a:latin typeface="Simplified Arabic" pitchFamily="18" charset="-78"/>
                <a:cs typeface="Simplified Arabic" pitchFamily="18" charset="-78"/>
              </a:rPr>
              <a:t>بل </a:t>
            </a:r>
            <a:r>
              <a:rPr lang="ar-SA" sz="2800" b="1" dirty="0">
                <a:solidFill>
                  <a:srgbClr val="0070C0"/>
                </a:solidFill>
                <a:latin typeface="Simplified Arabic" pitchFamily="18" charset="-78"/>
                <a:cs typeface="Simplified Arabic" pitchFamily="18" charset="-78"/>
              </a:rPr>
              <a:t>محاولة الطفو معه حتى يصل إلى الشاطئ في اتجاه التيار</a:t>
            </a:r>
            <a:r>
              <a:rPr lang="en-US" sz="2800" b="1" dirty="0">
                <a:solidFill>
                  <a:srgbClr val="0070C0"/>
                </a:solidFill>
                <a:latin typeface="Simplified Arabic" pitchFamily="18" charset="-78"/>
                <a:cs typeface="Simplified Arabic" pitchFamily="18" charset="-78"/>
              </a:rPr>
              <a:t>.</a:t>
            </a:r>
          </a:p>
          <a:p>
            <a:pPr algn="r" rtl="1">
              <a:buFont typeface="Arial" pitchFamily="34" charset="0"/>
              <a:buChar char="•"/>
            </a:pPr>
            <a:r>
              <a:rPr lang="ar-SA" sz="2800" b="1" dirty="0">
                <a:solidFill>
                  <a:srgbClr val="0070C0"/>
                </a:solidFill>
                <a:latin typeface="Simplified Arabic" pitchFamily="18" charset="-78"/>
                <a:cs typeface="Simplified Arabic" pitchFamily="18" charset="-78"/>
              </a:rPr>
              <a:t>استخدام أدوات تساعده في عملية الإنقاذ مثل</a:t>
            </a:r>
            <a:r>
              <a:rPr lang="en-US" sz="2800" b="1" dirty="0">
                <a:solidFill>
                  <a:srgbClr val="0070C0"/>
                </a:solidFill>
                <a:latin typeface="Simplified Arabic" pitchFamily="18" charset="-78"/>
                <a:cs typeface="Simplified Arabic" pitchFamily="18" charset="-78"/>
              </a:rPr>
              <a:t> </a:t>
            </a:r>
            <a:r>
              <a:rPr lang="en-US" sz="2800" b="1" dirty="0" smtClean="0">
                <a:solidFill>
                  <a:srgbClr val="0070C0"/>
                </a:solidFill>
                <a:latin typeface="Simplified Arabic" pitchFamily="18" charset="-78"/>
                <a:cs typeface="Simplified Arabic" pitchFamily="18" charset="-78"/>
              </a:rPr>
              <a:t>(</a:t>
            </a:r>
            <a:r>
              <a:rPr lang="ar-IQ" sz="2800" b="1" u="sng" dirty="0" smtClean="0">
                <a:solidFill>
                  <a:srgbClr val="0070C0"/>
                </a:solidFill>
                <a:latin typeface="Simplified Arabic" pitchFamily="18" charset="-78"/>
                <a:cs typeface="Simplified Arabic" pitchFamily="18" charset="-78"/>
              </a:rPr>
              <a:t> العوامات </a:t>
            </a:r>
            <a:r>
              <a:rPr lang="ar-SA" sz="2800" b="1" dirty="0" smtClean="0">
                <a:solidFill>
                  <a:srgbClr val="0070C0"/>
                </a:solidFill>
                <a:latin typeface="Simplified Arabic" pitchFamily="18" charset="-78"/>
                <a:cs typeface="Simplified Arabic" pitchFamily="18" charset="-78"/>
              </a:rPr>
              <a:t>مكعبات </a:t>
            </a:r>
            <a:r>
              <a:rPr lang="ar-SA" sz="2800" b="1" dirty="0">
                <a:solidFill>
                  <a:srgbClr val="0070C0"/>
                </a:solidFill>
                <a:latin typeface="Simplified Arabic" pitchFamily="18" charset="-78"/>
                <a:cs typeface="Simplified Arabic" pitchFamily="18" charset="-78"/>
              </a:rPr>
              <a:t>الطفو</a:t>
            </a:r>
            <a:r>
              <a:rPr lang="en-US" sz="2800" b="1" dirty="0">
                <a:solidFill>
                  <a:srgbClr val="0070C0"/>
                </a:solidFill>
                <a:latin typeface="Simplified Arabic" pitchFamily="18" charset="-78"/>
                <a:cs typeface="Simplified Arabic" pitchFamily="18" charset="-78"/>
              </a:rPr>
              <a:t> – </a:t>
            </a:r>
            <a:r>
              <a:rPr lang="ar-IQ" sz="2800" b="1" u="sng" dirty="0" smtClean="0">
                <a:solidFill>
                  <a:srgbClr val="0070C0"/>
                </a:solidFill>
                <a:latin typeface="Simplified Arabic" pitchFamily="18" charset="-78"/>
                <a:cs typeface="Simplified Arabic" pitchFamily="18" charset="-78"/>
              </a:rPr>
              <a:t> اطواق النجاة </a:t>
            </a:r>
            <a:r>
              <a:rPr lang="en-US" sz="2800" b="1" dirty="0">
                <a:solidFill>
                  <a:srgbClr val="0070C0"/>
                </a:solidFill>
                <a:latin typeface="Simplified Arabic" pitchFamily="18" charset="-78"/>
                <a:cs typeface="Simplified Arabic" pitchFamily="18" charset="-78"/>
              </a:rPr>
              <a:t> – </a:t>
            </a:r>
            <a:r>
              <a:rPr lang="ar-SA" sz="2800" b="1" dirty="0">
                <a:solidFill>
                  <a:srgbClr val="0070C0"/>
                </a:solidFill>
                <a:latin typeface="Simplified Arabic" pitchFamily="18" charset="-78"/>
                <a:cs typeface="Simplified Arabic" pitchFamily="18" charset="-78"/>
              </a:rPr>
              <a:t>جهاز الطفو – سندات للذراعين والقدمين</a:t>
            </a:r>
            <a:r>
              <a:rPr lang="en-US" sz="2800" b="1" dirty="0">
                <a:solidFill>
                  <a:srgbClr val="0070C0"/>
                </a:solidFill>
                <a:latin typeface="Simplified Arabic" pitchFamily="18" charset="-78"/>
                <a:cs typeface="Simplified Arabic" pitchFamily="18" charset="-78"/>
              </a:rPr>
              <a:t> – </a:t>
            </a:r>
            <a:r>
              <a:rPr lang="ar-IQ" sz="2800" b="1" u="sng" dirty="0" smtClean="0">
                <a:solidFill>
                  <a:srgbClr val="0070C0"/>
                </a:solidFill>
                <a:latin typeface="Simplified Arabic" pitchFamily="18" charset="-78"/>
                <a:cs typeface="Simplified Arabic" pitchFamily="18" charset="-78"/>
              </a:rPr>
              <a:t> مركب </a:t>
            </a:r>
            <a:r>
              <a:rPr lang="en-US" sz="2800" b="1" dirty="0" smtClean="0">
                <a:solidFill>
                  <a:srgbClr val="0070C0"/>
                </a:solidFill>
                <a:latin typeface="Simplified Arabic" pitchFamily="18" charset="-78"/>
                <a:cs typeface="Simplified Arabic" pitchFamily="18" charset="-78"/>
              </a:rPr>
              <a:t>)</a:t>
            </a:r>
            <a:r>
              <a:rPr lang="ar-SA" sz="2800" b="1" dirty="0" smtClean="0">
                <a:solidFill>
                  <a:srgbClr val="0070C0"/>
                </a:solidFill>
                <a:latin typeface="Simplified Arabic" pitchFamily="18" charset="-78"/>
                <a:cs typeface="Simplified Arabic" pitchFamily="18" charset="-78"/>
              </a:rPr>
              <a:t>إذا </a:t>
            </a:r>
            <a:r>
              <a:rPr lang="ar-SA" sz="2800" b="1" dirty="0">
                <a:solidFill>
                  <a:srgbClr val="0070C0"/>
                </a:solidFill>
                <a:latin typeface="Simplified Arabic" pitchFamily="18" charset="-78"/>
                <a:cs typeface="Simplified Arabic" pitchFamily="18" charset="-78"/>
              </a:rPr>
              <a:t>توفرت في محيط </a:t>
            </a:r>
            <a:r>
              <a:rPr lang="ar-SA" sz="2800" b="1" dirty="0" smtClean="0">
                <a:solidFill>
                  <a:srgbClr val="0070C0"/>
                </a:solidFill>
                <a:latin typeface="Simplified Arabic" pitchFamily="18" charset="-78"/>
                <a:cs typeface="Simplified Arabic" pitchFamily="18" charset="-78"/>
              </a:rPr>
              <a:t>الحاد</a:t>
            </a:r>
            <a:r>
              <a:rPr lang="ar-IQ" sz="2800" b="1" dirty="0" smtClean="0">
                <a:solidFill>
                  <a:srgbClr val="0070C0"/>
                </a:solidFill>
                <a:latin typeface="Simplified Arabic" pitchFamily="18" charset="-78"/>
                <a:cs typeface="Simplified Arabic" pitchFamily="18" charset="-78"/>
              </a:rPr>
              <a:t>ث )</a:t>
            </a:r>
            <a:r>
              <a:rPr lang="en-US" sz="2800" b="1" dirty="0" smtClean="0">
                <a:solidFill>
                  <a:srgbClr val="0070C0"/>
                </a:solidFill>
                <a:latin typeface="Simplified Arabic" pitchFamily="18" charset="-78"/>
                <a:cs typeface="Simplified Arabic" pitchFamily="18" charset="-78"/>
              </a:rPr>
              <a:t>.</a:t>
            </a:r>
            <a:endParaRPr lang="en-US" sz="2800" b="1" dirty="0">
              <a:solidFill>
                <a:srgbClr val="0070C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968127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63688" y="188640"/>
            <a:ext cx="7016567" cy="1080120"/>
          </a:xfrm>
        </p:spPr>
        <p:txBody>
          <a:bodyPr/>
          <a:lstStyle/>
          <a:p>
            <a:pPr marL="0" indent="0" rtl="1">
              <a:buNone/>
            </a:pPr>
            <a:r>
              <a:rPr lang="ar-SA" sz="4800" dirty="0">
                <a:solidFill>
                  <a:srgbClr val="7030A0"/>
                </a:solidFill>
                <a:effectLst/>
                <a:latin typeface="Simplified Arabic" pitchFamily="18" charset="-78"/>
                <a:cs typeface="Simplified Arabic" pitchFamily="18" charset="-78"/>
              </a:rPr>
              <a:t>الإسعافات الأولية </a:t>
            </a:r>
            <a:r>
              <a:rPr lang="en-US" dirty="0">
                <a:effectLst/>
              </a:rPr>
              <a:t/>
            </a:r>
            <a:br>
              <a:rPr lang="en-US" dirty="0">
                <a:effectLst/>
              </a:rPr>
            </a:br>
            <a:endParaRPr lang="en-US" dirty="0"/>
          </a:p>
        </p:txBody>
      </p:sp>
      <p:sp>
        <p:nvSpPr>
          <p:cNvPr id="3" name="عنصر نائب للمحتوى 2"/>
          <p:cNvSpPr>
            <a:spLocks noGrp="1"/>
          </p:cNvSpPr>
          <p:nvPr>
            <p:ph sz="quarter" idx="13"/>
          </p:nvPr>
        </p:nvSpPr>
        <p:spPr>
          <a:xfrm>
            <a:off x="611560" y="1268760"/>
            <a:ext cx="8136904" cy="4896544"/>
          </a:xfrm>
        </p:spPr>
        <p:txBody>
          <a:bodyPr/>
          <a:lstStyle/>
          <a:p>
            <a:pPr algn="r" rtl="1">
              <a:buFont typeface="Wingdings" pitchFamily="2" charset="2"/>
              <a:buChar char="§"/>
            </a:pPr>
            <a:r>
              <a:rPr lang="ar-SA" sz="2800" b="1" dirty="0">
                <a:solidFill>
                  <a:srgbClr val="AB2588"/>
                </a:solidFill>
                <a:latin typeface="Simplified Arabic" pitchFamily="18" charset="-78"/>
                <a:cs typeface="Simplified Arabic" pitchFamily="18" charset="-78"/>
              </a:rPr>
              <a:t>بعد انتشال الغريق من الماء والوصول به إلى الشاطئ، يجب وضع الغريق مستلقياً على ظهره على أرض مستوية ويجب توخى الحذر عند التعامل معه لاحتمال تعرضه لإصابة خاصة في رأسه بسبب ارتطامها بشيء في الماء</a:t>
            </a:r>
            <a:r>
              <a:rPr lang="en-US" sz="2800" b="1" dirty="0">
                <a:solidFill>
                  <a:srgbClr val="AB2588"/>
                </a:solidFill>
                <a:latin typeface="Simplified Arabic" pitchFamily="18" charset="-78"/>
                <a:cs typeface="Simplified Arabic" pitchFamily="18" charset="-78"/>
              </a:rPr>
              <a:t>.</a:t>
            </a:r>
          </a:p>
          <a:p>
            <a:pPr lvl="0" algn="r" rtl="1">
              <a:buFont typeface="Wingdings" pitchFamily="2" charset="2"/>
              <a:buChar char="§"/>
            </a:pPr>
            <a:r>
              <a:rPr lang="ar-IQ" sz="2800" b="1" dirty="0">
                <a:solidFill>
                  <a:srgbClr val="AB2588"/>
                </a:solidFill>
                <a:latin typeface="Simplified Arabic" pitchFamily="18" charset="-78"/>
                <a:cs typeface="Simplified Arabic" pitchFamily="18" charset="-78"/>
              </a:rPr>
              <a:t>ا</a:t>
            </a:r>
            <a:r>
              <a:rPr lang="ar-SA" sz="2800" b="1" dirty="0" smtClean="0">
                <a:solidFill>
                  <a:srgbClr val="AB2588"/>
                </a:solidFill>
                <a:latin typeface="Simplified Arabic" pitchFamily="18" charset="-78"/>
                <a:cs typeface="Simplified Arabic" pitchFamily="18" charset="-78"/>
              </a:rPr>
              <a:t>لتأكد </a:t>
            </a:r>
            <a:r>
              <a:rPr lang="ar-SA" sz="2800" b="1" dirty="0">
                <a:solidFill>
                  <a:srgbClr val="AB2588"/>
                </a:solidFill>
                <a:latin typeface="Simplified Arabic" pitchFamily="18" charset="-78"/>
                <a:cs typeface="Simplified Arabic" pitchFamily="18" charset="-78"/>
              </a:rPr>
              <a:t>من استجابة المريض وذلك عن طريق النداء عليه أو هز كتفه فإن لم يستجيب يجب التحقق على الفور من حالة</a:t>
            </a:r>
            <a:r>
              <a:rPr lang="en-US" sz="2800" b="1" dirty="0">
                <a:solidFill>
                  <a:srgbClr val="AB2588"/>
                </a:solidFill>
                <a:latin typeface="Simplified Arabic" pitchFamily="18" charset="-78"/>
                <a:cs typeface="Simplified Arabic" pitchFamily="18" charset="-78"/>
              </a:rPr>
              <a:t> </a:t>
            </a:r>
            <a:r>
              <a:rPr lang="ar-IQ" sz="2800" b="1" dirty="0" smtClean="0">
                <a:solidFill>
                  <a:srgbClr val="AB2588"/>
                </a:solidFill>
                <a:latin typeface="Simplified Arabic" pitchFamily="18" charset="-78"/>
                <a:cs typeface="Simplified Arabic" pitchFamily="18" charset="-78"/>
              </a:rPr>
              <a:t> التنفس </a:t>
            </a:r>
          </a:p>
          <a:p>
            <a:pPr lvl="0" algn="r" rtl="1">
              <a:buFont typeface="Wingdings" pitchFamily="2" charset="2"/>
              <a:buChar char="§"/>
            </a:pPr>
            <a:r>
              <a:rPr lang="ar-SA" sz="2800" b="1" dirty="0" smtClean="0">
                <a:solidFill>
                  <a:srgbClr val="AB2588"/>
                </a:solidFill>
                <a:latin typeface="Simplified Arabic" pitchFamily="18" charset="-78"/>
                <a:cs typeface="Simplified Arabic" pitchFamily="18" charset="-78"/>
              </a:rPr>
              <a:t>إذا </a:t>
            </a:r>
            <a:r>
              <a:rPr lang="ar-SA" sz="2800" b="1" dirty="0">
                <a:solidFill>
                  <a:srgbClr val="AB2588"/>
                </a:solidFill>
                <a:latin typeface="Simplified Arabic" pitchFamily="18" charset="-78"/>
                <a:cs typeface="Simplified Arabic" pitchFamily="18" charset="-78"/>
              </a:rPr>
              <a:t>كان الغريق يتنفس: يجب وضعه في حالة الافاقة، تغير ثيابه المبللة، تدفئته بشيء ثقيل وانتظار</a:t>
            </a:r>
            <a:r>
              <a:rPr lang="en-US" sz="2800" b="1" dirty="0">
                <a:solidFill>
                  <a:srgbClr val="AB2588"/>
                </a:solidFill>
                <a:latin typeface="Simplified Arabic" pitchFamily="18" charset="-78"/>
                <a:cs typeface="Simplified Arabic" pitchFamily="18" charset="-78"/>
              </a:rPr>
              <a:t> </a:t>
            </a:r>
            <a:r>
              <a:rPr lang="ar-IQ" sz="2800" b="1" dirty="0" smtClean="0">
                <a:solidFill>
                  <a:srgbClr val="AB2588"/>
                </a:solidFill>
                <a:latin typeface="Simplified Arabic" pitchFamily="18" charset="-78"/>
                <a:cs typeface="Simplified Arabic" pitchFamily="18" charset="-78"/>
              </a:rPr>
              <a:t> سيارة الاسعاف </a:t>
            </a:r>
            <a:endParaRPr lang="en-US" sz="2800" b="1" dirty="0">
              <a:solidFill>
                <a:srgbClr val="AB2588"/>
              </a:solidFill>
              <a:latin typeface="Simplified Arabic" pitchFamily="18" charset="-78"/>
              <a:cs typeface="Simplified Arabic" pitchFamily="18" charset="-78"/>
            </a:endParaRPr>
          </a:p>
          <a:p>
            <a:pPr algn="r" rtl="1"/>
            <a:endParaRPr lang="en-US" dirty="0"/>
          </a:p>
        </p:txBody>
      </p:sp>
    </p:spTree>
    <p:extLst>
      <p:ext uri="{BB962C8B-B14F-4D97-AF65-F5344CB8AC3E}">
        <p14:creationId xmlns:p14="http://schemas.microsoft.com/office/powerpoint/2010/main" val="150754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3123"/>
            <a:ext cx="6512511" cy="1143000"/>
          </a:xfrm>
        </p:spPr>
        <p:txBody>
          <a:bodyPr/>
          <a:lstStyle/>
          <a:p>
            <a:endParaRPr lang="en-US" dirty="0"/>
          </a:p>
        </p:txBody>
      </p:sp>
      <p:sp>
        <p:nvSpPr>
          <p:cNvPr id="5" name="عنصر نائب للمحتوى 4"/>
          <p:cNvSpPr>
            <a:spLocks noGrp="1"/>
          </p:cNvSpPr>
          <p:nvPr>
            <p:ph sz="quarter" idx="13"/>
          </p:nvPr>
        </p:nvSpPr>
        <p:spPr>
          <a:xfrm>
            <a:off x="611560" y="1268760"/>
            <a:ext cx="8253536" cy="4896544"/>
          </a:xfrm>
        </p:spPr>
        <p:txBody>
          <a:bodyPr/>
          <a:lstStyle/>
          <a:p>
            <a:pPr lvl="0" algn="r" rtl="1"/>
            <a:r>
              <a:rPr lang="ar-SA" sz="2800" b="1" dirty="0">
                <a:solidFill>
                  <a:srgbClr val="0070C0"/>
                </a:solidFill>
                <a:latin typeface="Simplified Arabic" pitchFamily="18" charset="-78"/>
                <a:cs typeface="Simplified Arabic" pitchFamily="18" charset="-78"/>
              </a:rPr>
              <a:t>الشخص الذي لا يستجيب ويتنفس بشكل طبيعي يجب أن يتم وضعه أو نقله في وضع التعافي - مستلقٍ على جانبه مع وضع رأسه للسماح بالتصريف الحر للسوائل من فمه. يجب تجنب أي ضغط على صدره قد يسبب صعوبة في التنفس</a:t>
            </a:r>
            <a:r>
              <a:rPr lang="en-US" sz="2800" b="1" dirty="0">
                <a:solidFill>
                  <a:srgbClr val="0070C0"/>
                </a:solidFill>
                <a:latin typeface="Simplified Arabic" pitchFamily="18" charset="-78"/>
                <a:cs typeface="Simplified Arabic" pitchFamily="18" charset="-78"/>
              </a:rPr>
              <a:t>.</a:t>
            </a:r>
            <a:r>
              <a:rPr lang="en-US" dirty="0"/>
              <a:t> </a:t>
            </a:r>
          </a:p>
          <a:p>
            <a:endParaRPr lang="en-US" dirty="0"/>
          </a:p>
        </p:txBody>
      </p:sp>
      <p:pic>
        <p:nvPicPr>
          <p:cNvPr id="6" name="عنصر نائب للمحتوى 3"/>
          <p:cNvPicPr>
            <a:picLocks/>
          </p:cNvPicPr>
          <p:nvPr/>
        </p:nvPicPr>
        <p:blipFill>
          <a:blip r:embed="rId2">
            <a:extLst>
              <a:ext uri="{28A0092B-C50C-407E-A947-70E740481C1C}">
                <a14:useLocalDpi xmlns:a14="http://schemas.microsoft.com/office/drawing/2010/main" val="0"/>
              </a:ext>
            </a:extLst>
          </a:blip>
          <a:stretch>
            <a:fillRect/>
          </a:stretch>
        </p:blipFill>
        <p:spPr>
          <a:xfrm>
            <a:off x="755576" y="3068960"/>
            <a:ext cx="7776864" cy="3312368"/>
          </a:xfrm>
          <a:prstGeom prst="rect">
            <a:avLst/>
          </a:prstGeom>
        </p:spPr>
      </p:pic>
    </p:spTree>
    <p:extLst>
      <p:ext uri="{BB962C8B-B14F-4D97-AF65-F5344CB8AC3E}">
        <p14:creationId xmlns:p14="http://schemas.microsoft.com/office/powerpoint/2010/main" val="2276144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75656" y="116632"/>
            <a:ext cx="7200800" cy="1143000"/>
          </a:xfrm>
        </p:spPr>
        <p:txBody>
          <a:bodyPr/>
          <a:lstStyle/>
          <a:p>
            <a:pPr marL="0" lvl="0" indent="0" rtl="1">
              <a:buNone/>
            </a:pPr>
            <a:r>
              <a:rPr lang="ar-SA" dirty="0">
                <a:solidFill>
                  <a:srgbClr val="C00000"/>
                </a:solidFill>
                <a:effectLst/>
                <a:latin typeface="Simplified Arabic" pitchFamily="18" charset="-78"/>
                <a:cs typeface="Simplified Arabic" pitchFamily="18" charset="-78"/>
              </a:rPr>
              <a:t>إذا انقطع نفس </a:t>
            </a:r>
            <a:r>
              <a:rPr lang="ar-SA" dirty="0" smtClean="0">
                <a:solidFill>
                  <a:srgbClr val="C00000"/>
                </a:solidFill>
                <a:effectLst/>
                <a:latin typeface="Simplified Arabic" pitchFamily="18" charset="-78"/>
                <a:cs typeface="Simplified Arabic" pitchFamily="18" charset="-78"/>
              </a:rPr>
              <a:t>الغريق</a:t>
            </a:r>
            <a:r>
              <a:rPr lang="en-US" dirty="0">
                <a:effectLst/>
              </a:rPr>
              <a:t/>
            </a:r>
            <a:br>
              <a:rPr lang="en-US" dirty="0">
                <a:effectLst/>
              </a:rPr>
            </a:br>
            <a:endParaRPr lang="en-US" dirty="0"/>
          </a:p>
        </p:txBody>
      </p:sp>
      <p:sp>
        <p:nvSpPr>
          <p:cNvPr id="3" name="عنصر نائب للمحتوى 2"/>
          <p:cNvSpPr>
            <a:spLocks noGrp="1"/>
          </p:cNvSpPr>
          <p:nvPr>
            <p:ph sz="quarter" idx="13"/>
          </p:nvPr>
        </p:nvSpPr>
        <p:spPr>
          <a:xfrm>
            <a:off x="611560" y="1340768"/>
            <a:ext cx="8128992" cy="4824536"/>
          </a:xfrm>
        </p:spPr>
        <p:txBody>
          <a:bodyPr>
            <a:normAutofit/>
          </a:bodyPr>
          <a:lstStyle/>
          <a:p>
            <a:pPr marL="45720" lvl="0" indent="0" algn="r" rtl="1">
              <a:buNone/>
            </a:pPr>
            <a:r>
              <a:rPr lang="ar-IQ" sz="2800" b="1" dirty="0" smtClean="0">
                <a:solidFill>
                  <a:schemeClr val="accent5">
                    <a:lumMod val="75000"/>
                  </a:schemeClr>
                </a:solidFill>
                <a:latin typeface="Simplified Arabic" pitchFamily="18" charset="-78"/>
                <a:cs typeface="Simplified Arabic" pitchFamily="18" charset="-78"/>
              </a:rPr>
              <a:t>1-</a:t>
            </a:r>
            <a:r>
              <a:rPr lang="ar-SA" sz="2800" b="1" dirty="0" smtClean="0">
                <a:solidFill>
                  <a:schemeClr val="accent5">
                    <a:lumMod val="75000"/>
                  </a:schemeClr>
                </a:solidFill>
                <a:latin typeface="Simplified Arabic" pitchFamily="18" charset="-78"/>
                <a:cs typeface="Simplified Arabic" pitchFamily="18" charset="-78"/>
              </a:rPr>
              <a:t>يجب </a:t>
            </a:r>
            <a:r>
              <a:rPr lang="ar-SA" sz="2800" b="1" dirty="0">
                <a:solidFill>
                  <a:schemeClr val="accent5">
                    <a:lumMod val="75000"/>
                  </a:schemeClr>
                </a:solidFill>
                <a:latin typeface="Simplified Arabic" pitchFamily="18" charset="-78"/>
                <a:cs typeface="Simplified Arabic" pitchFamily="18" charset="-78"/>
              </a:rPr>
              <a:t>رفع رأسه وذلك عن </a:t>
            </a:r>
            <a:r>
              <a:rPr lang="ar-SA" sz="2800" b="1" dirty="0" smtClean="0">
                <a:solidFill>
                  <a:schemeClr val="accent5">
                    <a:lumMod val="75000"/>
                  </a:schemeClr>
                </a:solidFill>
                <a:latin typeface="Simplified Arabic" pitchFamily="18" charset="-78"/>
                <a:cs typeface="Simplified Arabic" pitchFamily="18" charset="-78"/>
              </a:rPr>
              <a:t>طريق</a:t>
            </a:r>
            <a:r>
              <a:rPr lang="ar-IQ" sz="2800" b="1" dirty="0" smtClean="0">
                <a:solidFill>
                  <a:schemeClr val="accent5">
                    <a:lumMod val="75000"/>
                  </a:schemeClr>
                </a:solidFill>
                <a:latin typeface="Simplified Arabic" pitchFamily="18" charset="-78"/>
                <a:cs typeface="Simplified Arabic" pitchFamily="18" charset="-78"/>
              </a:rPr>
              <a:t> </a:t>
            </a:r>
            <a:r>
              <a:rPr lang="ar-SA" sz="2800" b="1" dirty="0">
                <a:solidFill>
                  <a:schemeClr val="accent5">
                    <a:lumMod val="75000"/>
                  </a:schemeClr>
                </a:solidFill>
                <a:latin typeface="Simplified Arabic" pitchFamily="18" charset="-78"/>
                <a:cs typeface="Simplified Arabic" pitchFamily="18" charset="-78"/>
              </a:rPr>
              <a:t>وضع</a:t>
            </a:r>
            <a:r>
              <a:rPr lang="ar-SA" sz="2800" b="1" dirty="0" smtClean="0">
                <a:solidFill>
                  <a:schemeClr val="accent5">
                    <a:lumMod val="75000"/>
                  </a:schemeClr>
                </a:solidFill>
                <a:latin typeface="Simplified Arabic" pitchFamily="18" charset="-78"/>
                <a:cs typeface="Simplified Arabic" pitchFamily="18" charset="-78"/>
              </a:rPr>
              <a:t> </a:t>
            </a:r>
            <a:endParaRPr lang="ar-IQ" sz="2800" b="1" dirty="0" smtClean="0">
              <a:solidFill>
                <a:schemeClr val="accent5">
                  <a:lumMod val="75000"/>
                </a:schemeClr>
              </a:solidFill>
              <a:latin typeface="Simplified Arabic" pitchFamily="18" charset="-78"/>
              <a:cs typeface="Simplified Arabic" pitchFamily="18" charset="-78"/>
            </a:endParaRPr>
          </a:p>
          <a:p>
            <a:pPr marL="45720" lvl="0" indent="0" algn="r" rtl="1">
              <a:buNone/>
            </a:pPr>
            <a:r>
              <a:rPr lang="ar-SA" sz="2800" b="1" dirty="0" smtClean="0">
                <a:solidFill>
                  <a:schemeClr val="accent5">
                    <a:lumMod val="75000"/>
                  </a:schemeClr>
                </a:solidFill>
                <a:latin typeface="Simplified Arabic" pitchFamily="18" charset="-78"/>
                <a:cs typeface="Simplified Arabic" pitchFamily="18" charset="-78"/>
              </a:rPr>
              <a:t>يد </a:t>
            </a:r>
            <a:r>
              <a:rPr lang="ar-SA" sz="2800" b="1" dirty="0">
                <a:solidFill>
                  <a:schemeClr val="accent5">
                    <a:lumMod val="75000"/>
                  </a:schemeClr>
                </a:solidFill>
                <a:latin typeface="Simplified Arabic" pitchFamily="18" charset="-78"/>
                <a:cs typeface="Simplified Arabic" pitchFamily="18" charset="-78"/>
              </a:rPr>
              <a:t>على </a:t>
            </a:r>
            <a:r>
              <a:rPr lang="ar-SA" sz="2800" b="1" dirty="0" smtClean="0">
                <a:solidFill>
                  <a:schemeClr val="accent5">
                    <a:lumMod val="75000"/>
                  </a:schemeClr>
                </a:solidFill>
                <a:latin typeface="Simplified Arabic" pitchFamily="18" charset="-78"/>
                <a:cs typeface="Simplified Arabic" pitchFamily="18" charset="-78"/>
              </a:rPr>
              <a:t>جبينه </a:t>
            </a:r>
            <a:r>
              <a:rPr lang="ar-SA" sz="2800" b="1" dirty="0">
                <a:solidFill>
                  <a:schemeClr val="accent5">
                    <a:lumMod val="75000"/>
                  </a:schemeClr>
                </a:solidFill>
                <a:latin typeface="Simplified Arabic" pitchFamily="18" charset="-78"/>
                <a:cs typeface="Simplified Arabic" pitchFamily="18" charset="-78"/>
              </a:rPr>
              <a:t>والأخرى أسفل ذقنه ورفعه</a:t>
            </a:r>
            <a:endParaRPr lang="ar-IQ" sz="2800" b="1" dirty="0" smtClean="0">
              <a:solidFill>
                <a:schemeClr val="accent5">
                  <a:lumMod val="75000"/>
                </a:schemeClr>
              </a:solidFill>
              <a:latin typeface="Simplified Arabic" pitchFamily="18" charset="-78"/>
              <a:cs typeface="Simplified Arabic" pitchFamily="18" charset="-78"/>
            </a:endParaRPr>
          </a:p>
          <a:p>
            <a:pPr marL="45720" lvl="0" indent="0" algn="r" rtl="1">
              <a:buNone/>
            </a:pPr>
            <a:r>
              <a:rPr lang="ar-SA" sz="2800" b="1" dirty="0" smtClean="0">
                <a:solidFill>
                  <a:schemeClr val="accent5">
                    <a:lumMod val="75000"/>
                  </a:schemeClr>
                </a:solidFill>
                <a:latin typeface="Simplified Arabic" pitchFamily="18" charset="-78"/>
                <a:cs typeface="Simplified Arabic" pitchFamily="18" charset="-78"/>
              </a:rPr>
              <a:t>ببطيء وحذر، وذلك </a:t>
            </a:r>
            <a:r>
              <a:rPr lang="ar-SA" sz="2800" b="1" dirty="0">
                <a:solidFill>
                  <a:schemeClr val="accent5">
                    <a:lumMod val="75000"/>
                  </a:schemeClr>
                </a:solidFill>
                <a:latin typeface="Simplified Arabic" pitchFamily="18" charset="-78"/>
                <a:cs typeface="Simplified Arabic" pitchFamily="18" charset="-78"/>
              </a:rPr>
              <a:t>لفتح مجرى</a:t>
            </a:r>
            <a:r>
              <a:rPr lang="en-US" sz="2800" b="1" dirty="0">
                <a:solidFill>
                  <a:schemeClr val="accent5">
                    <a:lumMod val="75000"/>
                  </a:schemeClr>
                </a:solidFill>
                <a:latin typeface="Simplified Arabic" pitchFamily="18" charset="-78"/>
                <a:cs typeface="Simplified Arabic" pitchFamily="18" charset="-78"/>
              </a:rPr>
              <a:t> </a:t>
            </a:r>
            <a:r>
              <a:rPr lang="ar-IQ" sz="2800" b="1" dirty="0" smtClean="0">
                <a:solidFill>
                  <a:schemeClr val="accent5">
                    <a:lumMod val="75000"/>
                  </a:schemeClr>
                </a:solidFill>
                <a:latin typeface="Simplified Arabic" pitchFamily="18" charset="-78"/>
                <a:cs typeface="Simplified Arabic" pitchFamily="18" charset="-78"/>
              </a:rPr>
              <a:t> التنفس </a:t>
            </a:r>
            <a:endParaRPr lang="en-US" sz="2800" b="1" dirty="0">
              <a:solidFill>
                <a:schemeClr val="accent5">
                  <a:lumMod val="75000"/>
                </a:schemeClr>
              </a:solidFill>
              <a:latin typeface="Simplified Arabic" pitchFamily="18" charset="-78"/>
              <a:cs typeface="Simplified Arabic" pitchFamily="18" charset="-78"/>
            </a:endParaRPr>
          </a:p>
          <a:p>
            <a:pPr marL="45720" lvl="0" indent="0" algn="r" rtl="1">
              <a:buNone/>
            </a:pPr>
            <a:r>
              <a:rPr lang="ar-IQ" sz="2800" b="1" dirty="0" smtClean="0">
                <a:solidFill>
                  <a:schemeClr val="accent5">
                    <a:lumMod val="75000"/>
                  </a:schemeClr>
                </a:solidFill>
                <a:latin typeface="Simplified Arabic" pitchFamily="18" charset="-78"/>
                <a:cs typeface="Simplified Arabic" pitchFamily="18" charset="-78"/>
              </a:rPr>
              <a:t>2-</a:t>
            </a:r>
            <a:r>
              <a:rPr lang="ar-SA" sz="2800" b="1" dirty="0" smtClean="0">
                <a:solidFill>
                  <a:schemeClr val="accent5">
                    <a:lumMod val="75000"/>
                  </a:schemeClr>
                </a:solidFill>
                <a:latin typeface="Simplified Arabic" pitchFamily="18" charset="-78"/>
                <a:cs typeface="Simplified Arabic" pitchFamily="18" charset="-78"/>
              </a:rPr>
              <a:t>التحقق </a:t>
            </a:r>
            <a:r>
              <a:rPr lang="ar-SA" sz="2800" b="1" dirty="0">
                <a:solidFill>
                  <a:schemeClr val="accent5">
                    <a:lumMod val="75000"/>
                  </a:schemeClr>
                </a:solidFill>
                <a:latin typeface="Simplified Arabic" pitchFamily="18" charset="-78"/>
                <a:cs typeface="Simplified Arabic" pitchFamily="18" charset="-78"/>
              </a:rPr>
              <a:t>من وجود نبض وذلك عن طريق تحسس مكان الحنجرة باستخدام إصبعين</a:t>
            </a:r>
            <a:r>
              <a:rPr lang="en-US" sz="2800" b="1" dirty="0">
                <a:solidFill>
                  <a:schemeClr val="accent5">
                    <a:lumMod val="75000"/>
                  </a:schemeClr>
                </a:solidFill>
                <a:latin typeface="Simplified Arabic" pitchFamily="18" charset="-78"/>
                <a:cs typeface="Simplified Arabic" pitchFamily="18" charset="-78"/>
              </a:rPr>
              <a:t>.</a:t>
            </a:r>
          </a:p>
          <a:p>
            <a:pPr marL="45720" lvl="0" indent="0" algn="r" rtl="1">
              <a:buNone/>
            </a:pPr>
            <a:r>
              <a:rPr lang="ar-IQ" sz="2800" b="1" dirty="0" smtClean="0">
                <a:solidFill>
                  <a:schemeClr val="accent5">
                    <a:lumMod val="75000"/>
                  </a:schemeClr>
                </a:solidFill>
                <a:latin typeface="Simplified Arabic" pitchFamily="18" charset="-78"/>
                <a:cs typeface="Simplified Arabic" pitchFamily="18" charset="-78"/>
              </a:rPr>
              <a:t>3-</a:t>
            </a:r>
            <a:r>
              <a:rPr lang="ar-SA" sz="2800" b="1" dirty="0" smtClean="0">
                <a:solidFill>
                  <a:schemeClr val="accent5">
                    <a:lumMod val="75000"/>
                  </a:schemeClr>
                </a:solidFill>
                <a:latin typeface="Simplified Arabic" pitchFamily="18" charset="-78"/>
                <a:cs typeface="Simplified Arabic" pitchFamily="18" charset="-78"/>
              </a:rPr>
              <a:t>البدء </a:t>
            </a:r>
            <a:r>
              <a:rPr lang="ar-SA" sz="2800" b="1" dirty="0">
                <a:solidFill>
                  <a:schemeClr val="accent5">
                    <a:lumMod val="75000"/>
                  </a:schemeClr>
                </a:solidFill>
                <a:latin typeface="Simplified Arabic" pitchFamily="18" charset="-78"/>
                <a:cs typeface="Simplified Arabic" pitchFamily="18" charset="-78"/>
              </a:rPr>
              <a:t>بإجراء</a:t>
            </a:r>
            <a:r>
              <a:rPr lang="en-US" sz="2800" b="1" dirty="0">
                <a:solidFill>
                  <a:schemeClr val="accent5">
                    <a:lumMod val="75000"/>
                  </a:schemeClr>
                </a:solidFill>
                <a:latin typeface="Simplified Arabic" pitchFamily="18" charset="-78"/>
                <a:cs typeface="Simplified Arabic" pitchFamily="18" charset="-78"/>
              </a:rPr>
              <a:t> </a:t>
            </a:r>
            <a:r>
              <a:rPr lang="ar-IQ" sz="2800" b="1" dirty="0" smtClean="0">
                <a:solidFill>
                  <a:schemeClr val="accent5">
                    <a:lumMod val="75000"/>
                  </a:schemeClr>
                </a:solidFill>
                <a:latin typeface="Simplified Arabic" pitchFamily="18" charset="-78"/>
                <a:cs typeface="Simplified Arabic" pitchFamily="18" charset="-78"/>
              </a:rPr>
              <a:t> التنفس الاصطناعي </a:t>
            </a:r>
            <a:r>
              <a:rPr lang="ar-SA" sz="2800" b="1" dirty="0" smtClean="0">
                <a:solidFill>
                  <a:schemeClr val="accent5">
                    <a:lumMod val="75000"/>
                  </a:schemeClr>
                </a:solidFill>
                <a:latin typeface="Simplified Arabic" pitchFamily="18" charset="-78"/>
                <a:cs typeface="Simplified Arabic" pitchFamily="18" charset="-78"/>
              </a:rPr>
              <a:t>وذلك </a:t>
            </a:r>
            <a:r>
              <a:rPr lang="ar-SA" sz="2800" b="1" dirty="0">
                <a:solidFill>
                  <a:schemeClr val="accent5">
                    <a:lumMod val="75000"/>
                  </a:schemeClr>
                </a:solidFill>
                <a:latin typeface="Simplified Arabic" pitchFamily="18" charset="-78"/>
                <a:cs typeface="Simplified Arabic" pitchFamily="18" charset="-78"/>
              </a:rPr>
              <a:t>عن طريق النفخ في فم المصاب 5 مرات ببطيء (لمدة تتراوح من ثانية ونصف إلى ثانيتين) مع مراقبة ارتفاع</a:t>
            </a:r>
            <a:r>
              <a:rPr lang="en-US" sz="2800" b="1" dirty="0">
                <a:solidFill>
                  <a:schemeClr val="accent5">
                    <a:lumMod val="75000"/>
                  </a:schemeClr>
                </a:solidFill>
                <a:latin typeface="Simplified Arabic" pitchFamily="18" charset="-78"/>
                <a:cs typeface="Simplified Arabic" pitchFamily="18" charset="-78"/>
              </a:rPr>
              <a:t> </a:t>
            </a:r>
            <a:r>
              <a:rPr lang="ar-IQ" sz="2800" b="1" dirty="0" smtClean="0">
                <a:solidFill>
                  <a:schemeClr val="accent5">
                    <a:lumMod val="75000"/>
                  </a:schemeClr>
                </a:solidFill>
                <a:latin typeface="Simplified Arabic" pitchFamily="18" charset="-78"/>
                <a:cs typeface="Simplified Arabic" pitchFamily="18" charset="-78"/>
              </a:rPr>
              <a:t> الصدر </a:t>
            </a:r>
            <a:r>
              <a:rPr lang="en-US" sz="2800" b="1" dirty="0">
                <a:solidFill>
                  <a:schemeClr val="accent5">
                    <a:lumMod val="75000"/>
                  </a:schemeClr>
                </a:solidFill>
                <a:latin typeface="Simplified Arabic" pitchFamily="18" charset="-78"/>
                <a:cs typeface="Simplified Arabic" pitchFamily="18" charset="-78"/>
              </a:rPr>
              <a:t> </a:t>
            </a:r>
            <a:r>
              <a:rPr lang="ar-SA" sz="2800" b="1" dirty="0">
                <a:solidFill>
                  <a:schemeClr val="accent5">
                    <a:lumMod val="75000"/>
                  </a:schemeClr>
                </a:solidFill>
                <a:latin typeface="Simplified Arabic" pitchFamily="18" charset="-78"/>
                <a:cs typeface="Simplified Arabic" pitchFamily="18" charset="-78"/>
              </a:rPr>
              <a:t>اثناء النفخ والانتظار حتى يهبط صدره بين النفخات</a:t>
            </a:r>
            <a:r>
              <a:rPr lang="en-US" sz="2800" b="1" dirty="0">
                <a:solidFill>
                  <a:schemeClr val="accent5">
                    <a:lumMod val="75000"/>
                  </a:schemeClr>
                </a:solidFill>
                <a:latin typeface="Simplified Arabic" pitchFamily="18" charset="-78"/>
                <a:cs typeface="Simplified Arabic" pitchFamily="18" charset="-78"/>
              </a:rPr>
              <a:t>.</a:t>
            </a:r>
          </a:p>
          <a:p>
            <a:pPr marL="45720" indent="0" algn="r">
              <a:buNone/>
            </a:pPr>
            <a:endParaRPr lang="en-US" sz="2800" dirty="0">
              <a:latin typeface="Simplified Arabic" pitchFamily="18" charset="-78"/>
              <a:cs typeface="Simplified Arabic" pitchFamily="18" charset="-78"/>
            </a:endParaRPr>
          </a:p>
        </p:txBody>
      </p:sp>
      <p:pic>
        <p:nvPicPr>
          <p:cNvPr id="5" name="صورة 4"/>
          <p:cNvPicPr/>
          <p:nvPr/>
        </p:nvPicPr>
        <p:blipFill>
          <a:blip r:embed="rId2">
            <a:extLst>
              <a:ext uri="{28A0092B-C50C-407E-A947-70E740481C1C}">
                <a14:useLocalDpi xmlns:a14="http://schemas.microsoft.com/office/drawing/2010/main" val="0"/>
              </a:ext>
            </a:extLst>
          </a:blip>
          <a:stretch>
            <a:fillRect/>
          </a:stretch>
        </p:blipFill>
        <p:spPr>
          <a:xfrm>
            <a:off x="0" y="0"/>
            <a:ext cx="3995936" cy="2996952"/>
          </a:xfrm>
          <a:prstGeom prst="rect">
            <a:avLst/>
          </a:prstGeom>
        </p:spPr>
      </p:pic>
    </p:spTree>
    <p:extLst>
      <p:ext uri="{BB962C8B-B14F-4D97-AF65-F5344CB8AC3E}">
        <p14:creationId xmlns:p14="http://schemas.microsoft.com/office/powerpoint/2010/main" val="3657167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11760" y="33567"/>
            <a:ext cx="6512511" cy="1143000"/>
          </a:xfrm>
        </p:spPr>
        <p:txBody>
          <a:bodyPr/>
          <a:lstStyle/>
          <a:p>
            <a:endParaRPr lang="en-US"/>
          </a:p>
        </p:txBody>
      </p:sp>
      <p:sp>
        <p:nvSpPr>
          <p:cNvPr id="3" name="عنصر نائب للمحتوى 2"/>
          <p:cNvSpPr>
            <a:spLocks noGrp="1"/>
          </p:cNvSpPr>
          <p:nvPr>
            <p:ph sz="quarter" idx="13"/>
          </p:nvPr>
        </p:nvSpPr>
        <p:spPr>
          <a:xfrm>
            <a:off x="827584" y="1340768"/>
            <a:ext cx="7984976" cy="4896544"/>
          </a:xfrm>
        </p:spPr>
        <p:txBody>
          <a:bodyPr/>
          <a:lstStyle/>
          <a:p>
            <a:pPr marL="45720" lvl="0" indent="0" algn="r" rtl="1">
              <a:buNone/>
            </a:pPr>
            <a:r>
              <a:rPr lang="ar-IQ" sz="2800" dirty="0" smtClean="0">
                <a:latin typeface="Simplified Arabic" pitchFamily="18" charset="-78"/>
                <a:cs typeface="Simplified Arabic" pitchFamily="18" charset="-78"/>
              </a:rPr>
              <a:t>4-</a:t>
            </a:r>
            <a:r>
              <a:rPr lang="ar-SA" sz="2800" dirty="0" smtClean="0">
                <a:latin typeface="Simplified Arabic" pitchFamily="18" charset="-78"/>
                <a:cs typeface="Simplified Arabic" pitchFamily="18" charset="-78"/>
              </a:rPr>
              <a:t>القيام </a:t>
            </a:r>
            <a:r>
              <a:rPr lang="ar-SA" sz="2800" dirty="0">
                <a:latin typeface="Simplified Arabic" pitchFamily="18" charset="-78"/>
                <a:cs typeface="Simplified Arabic" pitchFamily="18" charset="-78"/>
              </a:rPr>
              <a:t>بعملية</a:t>
            </a:r>
            <a:r>
              <a:rPr lang="en-US" sz="2800" dirty="0">
                <a:latin typeface="Simplified Arabic" pitchFamily="18" charset="-78"/>
                <a:cs typeface="Simplified Arabic" pitchFamily="18" charset="-78"/>
              </a:rPr>
              <a:t> </a:t>
            </a:r>
            <a:r>
              <a:rPr lang="ar-SA" sz="2800" dirty="0">
                <a:latin typeface="Simplified Arabic" pitchFamily="18" charset="-78"/>
                <a:cs typeface="Simplified Arabic" pitchFamily="18" charset="-78"/>
                <a:hlinkClick r:id="rId2" tooltip="الإنعاش القلبي الرئوي"/>
              </a:rPr>
              <a:t>الإنعاش القلبي </a:t>
            </a:r>
            <a:r>
              <a:rPr lang="ar-SA" sz="2800" dirty="0" smtClean="0">
                <a:latin typeface="Simplified Arabic" pitchFamily="18" charset="-78"/>
                <a:cs typeface="Simplified Arabic" pitchFamily="18" charset="-78"/>
                <a:hlinkClick r:id="rId2" tooltip="الإنعاش القلبي الرئوي"/>
              </a:rPr>
              <a:t>الرئوي</a:t>
            </a:r>
            <a:r>
              <a:rPr lang="ar-IQ" sz="2800" dirty="0" smtClean="0">
                <a:latin typeface="Simplified Arabic" pitchFamily="18" charset="-78"/>
                <a:cs typeface="Simplified Arabic" pitchFamily="18" charset="-78"/>
              </a:rPr>
              <a:t>(</a:t>
            </a:r>
            <a:r>
              <a:rPr lang="en-US" sz="2800" dirty="0">
                <a:latin typeface="Simplified Arabic" pitchFamily="18" charset="-78"/>
                <a:cs typeface="Simplified Arabic" pitchFamily="18" charset="-78"/>
              </a:rPr>
              <a:t> (30 </a:t>
            </a:r>
            <a:r>
              <a:rPr lang="ar-SA" sz="2800" dirty="0" smtClean="0">
                <a:latin typeface="Simplified Arabic" pitchFamily="18" charset="-78"/>
                <a:cs typeface="Simplified Arabic" pitchFamily="18" charset="-78"/>
              </a:rPr>
              <a:t>ضغطة</a:t>
            </a:r>
            <a:r>
              <a:rPr lang="ar-IQ" sz="2800" dirty="0" smtClean="0">
                <a:latin typeface="Simplified Arabic" pitchFamily="18" charset="-78"/>
                <a:cs typeface="Simplified Arabic" pitchFamily="18" charset="-78"/>
              </a:rPr>
              <a:t> </a:t>
            </a:r>
            <a:endParaRPr lang="en-US" sz="2800" dirty="0">
              <a:latin typeface="Simplified Arabic" pitchFamily="18" charset="-78"/>
              <a:cs typeface="Simplified Arabic" pitchFamily="18" charset="-78"/>
            </a:endParaRPr>
          </a:p>
          <a:p>
            <a:endParaRPr lang="en-US" dirty="0"/>
          </a:p>
        </p:txBody>
      </p:sp>
      <p:pic>
        <p:nvPicPr>
          <p:cNvPr id="4" name="صورة 3" descr="https://upload.wikimedia.org/wikipedia/commons/thumb/d/df/Chest_compressions.gif/220px-Chest_compressions.gif">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060848"/>
            <a:ext cx="6768752" cy="3744416"/>
          </a:xfrm>
          <a:prstGeom prst="rect">
            <a:avLst/>
          </a:prstGeom>
          <a:noFill/>
          <a:ln>
            <a:noFill/>
          </a:ln>
        </p:spPr>
      </p:pic>
    </p:spTree>
    <p:extLst>
      <p:ext uri="{BB962C8B-B14F-4D97-AF65-F5344CB8AC3E}">
        <p14:creationId xmlns:p14="http://schemas.microsoft.com/office/powerpoint/2010/main" val="929265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83768" y="116632"/>
            <a:ext cx="6512511" cy="1143000"/>
          </a:xfrm>
        </p:spPr>
        <p:txBody>
          <a:bodyPr/>
          <a:lstStyle/>
          <a:p>
            <a:endParaRPr lang="en-US" dirty="0"/>
          </a:p>
        </p:txBody>
      </p:sp>
      <p:sp>
        <p:nvSpPr>
          <p:cNvPr id="3" name="عنصر نائب للمحتوى 2"/>
          <p:cNvSpPr>
            <a:spLocks noGrp="1"/>
          </p:cNvSpPr>
          <p:nvPr>
            <p:ph sz="quarter" idx="13"/>
          </p:nvPr>
        </p:nvSpPr>
        <p:spPr>
          <a:xfrm>
            <a:off x="1187624" y="1412776"/>
            <a:ext cx="7624936" cy="4680520"/>
          </a:xfrm>
        </p:spPr>
        <p:txBody>
          <a:bodyPr>
            <a:normAutofit lnSpcReduction="10000"/>
          </a:bodyPr>
          <a:lstStyle/>
          <a:p>
            <a:pPr marL="45720" lvl="0" indent="0" algn="r" rtl="1">
              <a:buNone/>
            </a:pPr>
            <a:r>
              <a:rPr lang="ar-IQ" sz="2400" b="1" dirty="0" smtClean="0">
                <a:solidFill>
                  <a:srgbClr val="FF0000"/>
                </a:solidFill>
                <a:latin typeface="Simplified Arabic" pitchFamily="18" charset="-78"/>
                <a:cs typeface="Simplified Arabic" pitchFamily="18" charset="-78"/>
              </a:rPr>
              <a:t>5-</a:t>
            </a:r>
            <a:r>
              <a:rPr lang="ar-SA" sz="2400" b="1" dirty="0" smtClean="0">
                <a:solidFill>
                  <a:schemeClr val="accent4">
                    <a:lumMod val="50000"/>
                  </a:schemeClr>
                </a:solidFill>
                <a:latin typeface="Simplified Arabic" pitchFamily="18" charset="-78"/>
                <a:cs typeface="Simplified Arabic" pitchFamily="18" charset="-78"/>
              </a:rPr>
              <a:t>إعادة</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التنفس الاصطناعي </a:t>
            </a:r>
            <a:r>
              <a:rPr lang="ar-SA" sz="2400" b="1" dirty="0" smtClean="0">
                <a:solidFill>
                  <a:schemeClr val="accent4">
                    <a:lumMod val="50000"/>
                  </a:schemeClr>
                </a:solidFill>
                <a:latin typeface="Simplified Arabic" pitchFamily="18" charset="-78"/>
                <a:cs typeface="Simplified Arabic" pitchFamily="18" charset="-78"/>
              </a:rPr>
              <a:t>مرة </a:t>
            </a:r>
            <a:r>
              <a:rPr lang="ar-SA" sz="2400" b="1" dirty="0">
                <a:solidFill>
                  <a:schemeClr val="accent4">
                    <a:lumMod val="50000"/>
                  </a:schemeClr>
                </a:solidFill>
                <a:latin typeface="Simplified Arabic" pitchFamily="18" charset="-78"/>
                <a:cs typeface="Simplified Arabic" pitchFamily="18" charset="-78"/>
              </a:rPr>
              <a:t>أخري وذلك عن طريق النفخ مرتين فقط، ثم القيام</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a:t>
            </a:r>
            <a:r>
              <a:rPr lang="ar-IQ" sz="2400" b="1" dirty="0" err="1" smtClean="0">
                <a:solidFill>
                  <a:schemeClr val="accent4">
                    <a:lumMod val="50000"/>
                  </a:schemeClr>
                </a:solidFill>
                <a:latin typeface="Simplified Arabic" pitchFamily="18" charset="-78"/>
                <a:cs typeface="Simplified Arabic" pitchFamily="18" charset="-78"/>
              </a:rPr>
              <a:t>بالانعاش</a:t>
            </a:r>
            <a:r>
              <a:rPr lang="ar-IQ" sz="2400" b="1" dirty="0" smtClean="0">
                <a:solidFill>
                  <a:schemeClr val="accent4">
                    <a:lumMod val="50000"/>
                  </a:schemeClr>
                </a:solidFill>
                <a:latin typeface="Simplified Arabic" pitchFamily="18" charset="-78"/>
                <a:cs typeface="Simplified Arabic" pitchFamily="18" charset="-78"/>
              </a:rPr>
              <a:t> القلبي الرئوي </a:t>
            </a:r>
            <a:r>
              <a:rPr lang="ar-SA" sz="2400" b="1" dirty="0" smtClean="0">
                <a:solidFill>
                  <a:schemeClr val="accent4">
                    <a:lumMod val="50000"/>
                  </a:schemeClr>
                </a:solidFill>
                <a:latin typeface="Simplified Arabic" pitchFamily="18" charset="-78"/>
                <a:cs typeface="Simplified Arabic" pitchFamily="18" charset="-78"/>
              </a:rPr>
              <a:t>مرة </a:t>
            </a:r>
            <a:r>
              <a:rPr lang="ar-SA" sz="2400" b="1" dirty="0">
                <a:solidFill>
                  <a:schemeClr val="accent4">
                    <a:lumMod val="50000"/>
                  </a:schemeClr>
                </a:solidFill>
                <a:latin typeface="Simplified Arabic" pitchFamily="18" charset="-78"/>
                <a:cs typeface="Simplified Arabic" pitchFamily="18" charset="-78"/>
              </a:rPr>
              <a:t>أخري، وتكرار الأمر حتى يستفيق الغريق أو تصل سيارة الإسعاف</a:t>
            </a:r>
            <a:r>
              <a:rPr lang="en-US" sz="2400" b="1" dirty="0">
                <a:solidFill>
                  <a:schemeClr val="accent4">
                    <a:lumMod val="50000"/>
                  </a:schemeClr>
                </a:solidFill>
                <a:latin typeface="Simplified Arabic" pitchFamily="18" charset="-78"/>
                <a:cs typeface="Simplified Arabic" pitchFamily="18" charset="-78"/>
              </a:rPr>
              <a:t>.</a:t>
            </a:r>
            <a:r>
              <a:rPr lang="en-US" sz="2400" b="1" baseline="30000" dirty="0">
                <a:solidFill>
                  <a:schemeClr val="accent4">
                    <a:lumMod val="50000"/>
                  </a:schemeClr>
                </a:solidFill>
                <a:latin typeface="Simplified Arabic" pitchFamily="18" charset="-78"/>
                <a:cs typeface="Simplified Arabic" pitchFamily="18" charset="-78"/>
              </a:rPr>
              <a:t> </a:t>
            </a:r>
            <a:endParaRPr lang="en-US" sz="2400" b="1" dirty="0">
              <a:solidFill>
                <a:schemeClr val="accent4">
                  <a:lumMod val="50000"/>
                </a:schemeClr>
              </a:solidFill>
              <a:latin typeface="Simplified Arabic" pitchFamily="18" charset="-78"/>
              <a:cs typeface="Simplified Arabic" pitchFamily="18" charset="-78"/>
            </a:endParaRPr>
          </a:p>
          <a:p>
            <a:pPr marL="45720" lvl="0" indent="0" algn="r" rtl="1">
              <a:buNone/>
            </a:pPr>
            <a:r>
              <a:rPr lang="ar-IQ" sz="2400" b="1" dirty="0" smtClean="0">
                <a:solidFill>
                  <a:srgbClr val="FF0000"/>
                </a:solidFill>
                <a:latin typeface="Simplified Arabic" pitchFamily="18" charset="-78"/>
                <a:cs typeface="Simplified Arabic" pitchFamily="18" charset="-78"/>
              </a:rPr>
              <a:t>6-</a:t>
            </a:r>
            <a:r>
              <a:rPr lang="ar-SA" sz="2400" b="1" dirty="0" smtClean="0">
                <a:solidFill>
                  <a:schemeClr val="accent4">
                    <a:lumMod val="50000"/>
                  </a:schemeClr>
                </a:solidFill>
                <a:latin typeface="Simplified Arabic" pitchFamily="18" charset="-78"/>
                <a:cs typeface="Simplified Arabic" pitchFamily="18" charset="-78"/>
              </a:rPr>
              <a:t>إذا </a:t>
            </a:r>
            <a:r>
              <a:rPr lang="ar-SA" sz="2400" b="1" dirty="0">
                <a:solidFill>
                  <a:schemeClr val="accent4">
                    <a:lumMod val="50000"/>
                  </a:schemeClr>
                </a:solidFill>
                <a:latin typeface="Simplified Arabic" pitchFamily="18" charset="-78"/>
                <a:cs typeface="Simplified Arabic" pitchFamily="18" charset="-78"/>
              </a:rPr>
              <a:t>استعاد الغريق تنفسه قبل وصول</a:t>
            </a:r>
            <a:r>
              <a:rPr lang="en-US" sz="2400" b="1" dirty="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hlinkClick r:id="rId2" tooltip="سيارة الإسعاف"/>
              </a:rPr>
              <a:t>سيارة الإسعاف</a:t>
            </a:r>
            <a:r>
              <a:rPr lang="en-US" sz="2400" b="1" dirty="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rPr>
              <a:t>فيجب تغيير ثيابه وتدفئته بشيء ثقيل</a:t>
            </a:r>
            <a:r>
              <a:rPr lang="en-US" sz="2400" b="1" dirty="0">
                <a:solidFill>
                  <a:schemeClr val="accent4">
                    <a:lumMod val="50000"/>
                  </a:schemeClr>
                </a:solidFill>
                <a:latin typeface="Simplified Arabic" pitchFamily="18" charset="-78"/>
                <a:cs typeface="Simplified Arabic" pitchFamily="18" charset="-78"/>
              </a:rPr>
              <a:t>.</a:t>
            </a:r>
          </a:p>
          <a:p>
            <a:pPr marL="45720" lvl="0" indent="0" algn="r" rtl="1">
              <a:buNone/>
            </a:pPr>
            <a:r>
              <a:rPr lang="ar-IQ" sz="2400" b="1" dirty="0" smtClean="0">
                <a:solidFill>
                  <a:srgbClr val="FF0000"/>
                </a:solidFill>
                <a:latin typeface="Simplified Arabic" pitchFamily="18" charset="-78"/>
                <a:cs typeface="Simplified Arabic" pitchFamily="18" charset="-78"/>
              </a:rPr>
              <a:t>7-</a:t>
            </a:r>
            <a:r>
              <a:rPr lang="ar-SA" sz="2400" b="1" dirty="0" smtClean="0">
                <a:solidFill>
                  <a:schemeClr val="accent4">
                    <a:lumMod val="50000"/>
                  </a:schemeClr>
                </a:solidFill>
                <a:latin typeface="Simplified Arabic" pitchFamily="18" charset="-78"/>
                <a:cs typeface="Simplified Arabic" pitchFamily="18" charset="-78"/>
              </a:rPr>
              <a:t>مراقبة </a:t>
            </a:r>
            <a:r>
              <a:rPr lang="ar-SA" sz="2400" b="1" dirty="0">
                <a:solidFill>
                  <a:schemeClr val="accent4">
                    <a:lumMod val="50000"/>
                  </a:schemeClr>
                </a:solidFill>
                <a:latin typeface="Simplified Arabic" pitchFamily="18" charset="-78"/>
                <a:cs typeface="Simplified Arabic" pitchFamily="18" charset="-78"/>
              </a:rPr>
              <a:t>الغريق والتحقق من نبضه حتى وصول سيارة الإسعاف</a:t>
            </a:r>
            <a:r>
              <a:rPr lang="en-US" sz="2400" b="1" dirty="0">
                <a:solidFill>
                  <a:schemeClr val="accent4">
                    <a:lumMod val="50000"/>
                  </a:schemeClr>
                </a:solidFill>
                <a:latin typeface="Simplified Arabic" pitchFamily="18" charset="-78"/>
                <a:cs typeface="Simplified Arabic" pitchFamily="18" charset="-78"/>
              </a:rPr>
              <a:t>.</a:t>
            </a:r>
          </a:p>
          <a:p>
            <a:pPr marL="45720" indent="0" algn="r" rtl="1">
              <a:buNone/>
            </a:pPr>
            <a:r>
              <a:rPr lang="ar-IQ" sz="2400" b="1" dirty="0">
                <a:solidFill>
                  <a:srgbClr val="FF0000"/>
                </a:solidFill>
                <a:latin typeface="Simplified Arabic" pitchFamily="18" charset="-78"/>
                <a:cs typeface="Simplified Arabic" pitchFamily="18" charset="-78"/>
              </a:rPr>
              <a:t>8</a:t>
            </a:r>
            <a:r>
              <a:rPr lang="ar-IQ" sz="2400" b="1" dirty="0" smtClean="0">
                <a:solidFill>
                  <a:srgbClr val="FF0000"/>
                </a:solidFill>
                <a:latin typeface="Simplified Arabic" pitchFamily="18" charset="-78"/>
                <a:cs typeface="Simplified Arabic" pitchFamily="18" charset="-78"/>
              </a:rPr>
              <a:t>-</a:t>
            </a:r>
            <a:r>
              <a:rPr lang="ar-SA" sz="2400" b="1" dirty="0" smtClean="0">
                <a:solidFill>
                  <a:schemeClr val="accent4">
                    <a:lumMod val="50000"/>
                  </a:schemeClr>
                </a:solidFill>
                <a:latin typeface="Simplified Arabic" pitchFamily="18" charset="-78"/>
                <a:cs typeface="Simplified Arabic" pitchFamily="18" charset="-78"/>
              </a:rPr>
              <a:t>ذا </a:t>
            </a:r>
            <a:r>
              <a:rPr lang="ar-SA" sz="2400" b="1" dirty="0">
                <a:solidFill>
                  <a:schemeClr val="accent4">
                    <a:lumMod val="50000"/>
                  </a:schemeClr>
                </a:solidFill>
                <a:latin typeface="Simplified Arabic" pitchFamily="18" charset="-78"/>
                <a:cs typeface="Simplified Arabic" pitchFamily="18" charset="-78"/>
              </a:rPr>
              <a:t>كان الغريق</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رضيعا </a:t>
            </a:r>
            <a:r>
              <a:rPr lang="en-US" sz="2400" b="1" dirty="0" smtClean="0">
                <a:solidFill>
                  <a:schemeClr val="accent4">
                    <a:lumMod val="50000"/>
                  </a:schemeClr>
                </a:solidFill>
                <a:latin typeface="Simplified Arabic" pitchFamily="18" charset="-78"/>
                <a:cs typeface="Simplified Arabic" pitchFamily="18" charset="-78"/>
              </a:rPr>
              <a:t>(</a:t>
            </a:r>
            <a:r>
              <a:rPr lang="ar-SA" sz="2400" b="1" dirty="0">
                <a:solidFill>
                  <a:schemeClr val="accent4">
                    <a:lumMod val="50000"/>
                  </a:schemeClr>
                </a:solidFill>
                <a:latin typeface="Simplified Arabic" pitchFamily="18" charset="-78"/>
                <a:cs typeface="Simplified Arabic" pitchFamily="18" charset="-78"/>
              </a:rPr>
              <a:t>يقل عمره عن عام، وذو حجم </a:t>
            </a:r>
            <a:r>
              <a:rPr lang="ar-SA" sz="2400" b="1" dirty="0" smtClean="0">
                <a:solidFill>
                  <a:schemeClr val="accent4">
                    <a:lumMod val="50000"/>
                  </a:schemeClr>
                </a:solidFill>
                <a:latin typeface="Simplified Arabic" pitchFamily="18" charset="-78"/>
                <a:cs typeface="Simplified Arabic" pitchFamily="18" charset="-78"/>
              </a:rPr>
              <a:t>صغير </a:t>
            </a:r>
            <a:r>
              <a:rPr lang="ar-SA" sz="2400" b="1" dirty="0">
                <a:solidFill>
                  <a:schemeClr val="accent4">
                    <a:lumMod val="50000"/>
                  </a:schemeClr>
                </a:solidFill>
                <a:latin typeface="Simplified Arabic" pitchFamily="18" charset="-78"/>
                <a:cs typeface="Simplified Arabic" pitchFamily="18" charset="-78"/>
              </a:rPr>
              <a:t>تختلف طريقة القيام</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a:t>
            </a:r>
            <a:r>
              <a:rPr lang="ar-IQ" sz="2400" b="1" dirty="0" err="1" smtClean="0">
                <a:solidFill>
                  <a:schemeClr val="accent4">
                    <a:lumMod val="50000"/>
                  </a:schemeClr>
                </a:solidFill>
                <a:latin typeface="Simplified Arabic" pitchFamily="18" charset="-78"/>
                <a:cs typeface="Simplified Arabic" pitchFamily="18" charset="-78"/>
              </a:rPr>
              <a:t>بالاسعافات</a:t>
            </a:r>
            <a:r>
              <a:rPr lang="ar-IQ" sz="2400" b="1" dirty="0" smtClean="0">
                <a:solidFill>
                  <a:schemeClr val="accent4">
                    <a:lumMod val="50000"/>
                  </a:schemeClr>
                </a:solidFill>
                <a:latin typeface="Simplified Arabic" pitchFamily="18" charset="-78"/>
                <a:cs typeface="Simplified Arabic" pitchFamily="18" charset="-78"/>
              </a:rPr>
              <a:t> الاولية </a:t>
            </a:r>
            <a:r>
              <a:rPr lang="en-US" sz="2400" b="1" dirty="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rPr>
              <a:t>فيما </a:t>
            </a:r>
            <a:r>
              <a:rPr lang="ar-SA" sz="2400" b="1" dirty="0" smtClean="0">
                <a:solidFill>
                  <a:schemeClr val="accent4">
                    <a:lumMod val="50000"/>
                  </a:schemeClr>
                </a:solidFill>
                <a:latin typeface="Simplified Arabic" pitchFamily="18" charset="-78"/>
                <a:cs typeface="Simplified Arabic" pitchFamily="18" charset="-78"/>
              </a:rPr>
              <a:t>يخص</a:t>
            </a:r>
            <a:r>
              <a:rPr lang="ar-IQ" sz="2400" b="1" dirty="0" smtClean="0">
                <a:solidFill>
                  <a:schemeClr val="accent4">
                    <a:lumMod val="50000"/>
                  </a:schemeClr>
                </a:solidFill>
                <a:latin typeface="Simplified Arabic" pitchFamily="18" charset="-78"/>
                <a:cs typeface="Simplified Arabic" pitchFamily="18" charset="-78"/>
              </a:rPr>
              <a:t> </a:t>
            </a:r>
            <a:endParaRPr lang="en-US" sz="2400" b="1" dirty="0">
              <a:solidFill>
                <a:schemeClr val="accent4">
                  <a:lumMod val="50000"/>
                </a:schemeClr>
              </a:solidFill>
              <a:latin typeface="Simplified Arabic" pitchFamily="18" charset="-78"/>
              <a:cs typeface="Simplified Arabic" pitchFamily="18" charset="-78"/>
            </a:endParaRPr>
          </a:p>
          <a:p>
            <a:pPr marL="45720" lvl="0" indent="0" algn="r" rtl="1">
              <a:buNone/>
            </a:pPr>
            <a:r>
              <a:rPr lang="ar-IQ" sz="2400" b="1" dirty="0" smtClean="0">
                <a:solidFill>
                  <a:srgbClr val="FF0000"/>
                </a:solidFill>
                <a:latin typeface="Simplified Arabic" pitchFamily="18" charset="-78"/>
                <a:cs typeface="Simplified Arabic" pitchFamily="18" charset="-78"/>
              </a:rPr>
              <a:t>9-</a:t>
            </a:r>
            <a:r>
              <a:rPr lang="ar-SA" sz="2400" b="1" dirty="0" smtClean="0">
                <a:solidFill>
                  <a:schemeClr val="accent4">
                    <a:lumMod val="50000"/>
                  </a:schemeClr>
                </a:solidFill>
                <a:latin typeface="Simplified Arabic" pitchFamily="18" charset="-78"/>
                <a:cs typeface="Simplified Arabic" pitchFamily="18" charset="-78"/>
              </a:rPr>
              <a:t>إجراء</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التنفس الاصطناعي </a:t>
            </a:r>
            <a:r>
              <a:rPr lang="en-US" sz="2400" b="1" dirty="0" smtClean="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rPr>
              <a:t>يجب أن يغطي فم المنقذ أنف وفم الرضيع في الوقت ذاته عند النفخ، وذلك لأن وجه الرضيع صغير جداً</a:t>
            </a:r>
            <a:r>
              <a:rPr lang="en-US" sz="2400" b="1" dirty="0">
                <a:solidFill>
                  <a:schemeClr val="accent4">
                    <a:lumMod val="50000"/>
                  </a:schemeClr>
                </a:solidFill>
                <a:latin typeface="Simplified Arabic" pitchFamily="18" charset="-78"/>
                <a:cs typeface="Simplified Arabic" pitchFamily="18" charset="-78"/>
              </a:rPr>
              <a:t>.</a:t>
            </a:r>
          </a:p>
          <a:p>
            <a:pPr marL="45720" lvl="0" indent="0" algn="r" rtl="1">
              <a:buNone/>
            </a:pPr>
            <a:r>
              <a:rPr lang="ar-IQ" sz="2400" b="1" dirty="0" smtClean="0">
                <a:solidFill>
                  <a:srgbClr val="FF0000"/>
                </a:solidFill>
                <a:latin typeface="Simplified Arabic" pitchFamily="18" charset="-78"/>
                <a:cs typeface="Simplified Arabic" pitchFamily="18" charset="-78"/>
              </a:rPr>
              <a:t> 10 </a:t>
            </a:r>
            <a:r>
              <a:rPr lang="ar-IQ" sz="2400" b="1" dirty="0" smtClean="0">
                <a:solidFill>
                  <a:schemeClr val="accent4">
                    <a:lumMod val="50000"/>
                  </a:schemeClr>
                </a:solidFill>
                <a:latin typeface="Simplified Arabic" pitchFamily="18" charset="-78"/>
                <a:cs typeface="Simplified Arabic" pitchFamily="18" charset="-78"/>
              </a:rPr>
              <a:t> الانعاش الرئوي </a:t>
            </a:r>
            <a:r>
              <a:rPr lang="ar-SA" sz="2400" b="1" dirty="0" smtClean="0">
                <a:solidFill>
                  <a:schemeClr val="accent4">
                    <a:lumMod val="50000"/>
                  </a:schemeClr>
                </a:solidFill>
                <a:latin typeface="Simplified Arabic" pitchFamily="18" charset="-78"/>
                <a:cs typeface="Simplified Arabic" pitchFamily="18" charset="-78"/>
              </a:rPr>
              <a:t>يتم </a:t>
            </a:r>
            <a:r>
              <a:rPr lang="ar-SA" sz="2400" b="1" dirty="0">
                <a:solidFill>
                  <a:schemeClr val="accent4">
                    <a:lumMod val="50000"/>
                  </a:schemeClr>
                </a:solidFill>
                <a:latin typeface="Simplified Arabic" pitchFamily="18" charset="-78"/>
                <a:cs typeface="Simplified Arabic" pitchFamily="18" charset="-78"/>
              </a:rPr>
              <a:t>الضغط على صدر الرضيع بإصبعين فقط</a:t>
            </a:r>
            <a:r>
              <a:rPr lang="en-US" sz="2400" b="1" dirty="0">
                <a:solidFill>
                  <a:schemeClr val="accent4">
                    <a:lumMod val="50000"/>
                  </a:schemeClr>
                </a:solidFill>
                <a:latin typeface="Simplified Arabic" pitchFamily="18" charset="-78"/>
                <a:cs typeface="Simplified Arabic" pitchFamily="18" charset="-78"/>
              </a:rPr>
              <a:t>.</a:t>
            </a:r>
          </a:p>
          <a:p>
            <a:endParaRPr lang="en-US" dirty="0"/>
          </a:p>
        </p:txBody>
      </p:sp>
    </p:spTree>
    <p:extLst>
      <p:ext uri="{BB962C8B-B14F-4D97-AF65-F5344CB8AC3E}">
        <p14:creationId xmlns:p14="http://schemas.microsoft.com/office/powerpoint/2010/main" val="2340301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11760" y="3123"/>
            <a:ext cx="6512511" cy="905598"/>
          </a:xfrm>
        </p:spPr>
        <p:txBody>
          <a:bodyPr/>
          <a:lstStyle/>
          <a:p>
            <a:r>
              <a:rPr lang="ar-SA" sz="4400" dirty="0" smtClean="0">
                <a:solidFill>
                  <a:schemeClr val="accent6">
                    <a:lumMod val="75000"/>
                  </a:schemeClr>
                </a:solidFill>
                <a:effectLst/>
                <a:latin typeface="Simplified Arabic" pitchFamily="18" charset="-78"/>
                <a:cs typeface="Simplified Arabic" pitchFamily="18" charset="-78"/>
              </a:rPr>
              <a:t>العلامات </a:t>
            </a:r>
            <a:r>
              <a:rPr lang="ar-SA" sz="4400" dirty="0">
                <a:solidFill>
                  <a:schemeClr val="accent6">
                    <a:lumMod val="75000"/>
                  </a:schemeClr>
                </a:solidFill>
                <a:effectLst/>
                <a:latin typeface="Simplified Arabic" pitchFamily="18" charset="-78"/>
                <a:cs typeface="Simplified Arabic" pitchFamily="18" charset="-78"/>
              </a:rPr>
              <a:t>المرضية في حال الغرق </a:t>
            </a:r>
            <a:r>
              <a:rPr lang="en-US" dirty="0">
                <a:effectLst/>
              </a:rPr>
              <a:t/>
            </a:r>
            <a:br>
              <a:rPr lang="en-US" dirty="0">
                <a:effectLst/>
              </a:rPr>
            </a:br>
            <a:endParaRPr lang="en-US" dirty="0"/>
          </a:p>
        </p:txBody>
      </p:sp>
      <p:sp>
        <p:nvSpPr>
          <p:cNvPr id="3" name="عنصر نائب للمحتوى 2"/>
          <p:cNvSpPr>
            <a:spLocks noGrp="1"/>
          </p:cNvSpPr>
          <p:nvPr>
            <p:ph sz="quarter" idx="13"/>
          </p:nvPr>
        </p:nvSpPr>
        <p:spPr>
          <a:xfrm>
            <a:off x="1475656" y="908720"/>
            <a:ext cx="7408912" cy="5112568"/>
          </a:xfrm>
        </p:spPr>
        <p:txBody>
          <a:bodyPr>
            <a:normAutofit/>
          </a:bodyPr>
          <a:lstStyle/>
          <a:p>
            <a:pPr algn="r" rtl="1"/>
            <a:r>
              <a:rPr lang="ar-SA" sz="3200" b="1" dirty="0">
                <a:solidFill>
                  <a:schemeClr val="accent6">
                    <a:lumMod val="60000"/>
                    <a:lumOff val="40000"/>
                  </a:schemeClr>
                </a:solidFill>
                <a:latin typeface="Simplified Arabic" pitchFamily="18" charset="-78"/>
                <a:cs typeface="Simplified Arabic" pitchFamily="18" charset="-78"/>
              </a:rPr>
              <a:t>حالة المصاب تعتمد في الأغلب على: فترة تواجده في الماء، وسبب الغرق، الصدمة النفسية، وشدة برودة الماء</a:t>
            </a:r>
            <a:r>
              <a:rPr lang="en-US" sz="3200" b="1" dirty="0">
                <a:solidFill>
                  <a:schemeClr val="accent6">
                    <a:lumMod val="60000"/>
                    <a:lumOff val="40000"/>
                  </a:schemeClr>
                </a:solidFill>
                <a:latin typeface="Simplified Arabic" pitchFamily="18" charset="-78"/>
                <a:cs typeface="Simplified Arabic" pitchFamily="18" charset="-78"/>
              </a:rPr>
              <a:t>.</a:t>
            </a:r>
          </a:p>
          <a:p>
            <a:pPr algn="r" rtl="1"/>
            <a:r>
              <a:rPr lang="ar-SA" sz="3200" b="1" dirty="0">
                <a:solidFill>
                  <a:schemeClr val="accent6">
                    <a:lumMod val="60000"/>
                    <a:lumOff val="40000"/>
                  </a:schemeClr>
                </a:solidFill>
                <a:latin typeface="Simplified Arabic" pitchFamily="18" charset="-78"/>
                <a:cs typeface="Simplified Arabic" pitchFamily="18" charset="-78"/>
              </a:rPr>
              <a:t>في الحالات البسيطة نرى بأن المصاب محافظ على وعيه، ولكنه هائج، يرتجف، يستفرغ باستمرار. أما في الحالات المتواجد بها المصاب لفترة زمنية أطول إلى حد ما (الغرق الحقيقي أو الغرق الاختناق)، يلاحظ خلل في بعد ذلك مباشرة، لأن القلب يستمر في الخفقان لعدة دقائق</a:t>
            </a:r>
            <a:r>
              <a:rPr lang="en-US" sz="3200" b="1" dirty="0">
                <a:solidFill>
                  <a:schemeClr val="accent6">
                    <a:lumMod val="60000"/>
                    <a:lumOff val="40000"/>
                  </a:schemeClr>
                </a:solidFill>
                <a:latin typeface="Simplified Arabic" pitchFamily="18" charset="-78"/>
                <a:cs typeface="Simplified Arabic" pitchFamily="18" charset="-78"/>
              </a:rPr>
              <a:t>.</a:t>
            </a:r>
          </a:p>
          <a:p>
            <a:pPr algn="r"/>
            <a:endParaRPr lang="en-US" sz="3200" b="1" dirty="0">
              <a:solidFill>
                <a:schemeClr val="accent6">
                  <a:lumMod val="60000"/>
                  <a:lumOff val="4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384681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83768" y="116632"/>
            <a:ext cx="6512511" cy="936104"/>
          </a:xfrm>
        </p:spPr>
        <p:txBody>
          <a:bodyPr/>
          <a:lstStyle/>
          <a:p>
            <a:pPr marL="0" indent="0" rtl="1">
              <a:buNone/>
            </a:pPr>
            <a:r>
              <a:rPr lang="ar-IQ" dirty="0">
                <a:solidFill>
                  <a:srgbClr val="FF0000"/>
                </a:solidFill>
                <a:latin typeface="Simplified Arabic" pitchFamily="18" charset="-78"/>
                <a:cs typeface="Simplified Arabic" pitchFamily="18" charset="-78"/>
              </a:rPr>
              <a:t>ملاحظات مهمة </a:t>
            </a:r>
            <a:endParaRPr lang="en-US" dirty="0"/>
          </a:p>
        </p:txBody>
      </p:sp>
      <p:sp>
        <p:nvSpPr>
          <p:cNvPr id="3" name="عنصر نائب للمحتوى 2"/>
          <p:cNvSpPr>
            <a:spLocks noGrp="1"/>
          </p:cNvSpPr>
          <p:nvPr>
            <p:ph sz="quarter" idx="13"/>
          </p:nvPr>
        </p:nvSpPr>
        <p:spPr>
          <a:xfrm>
            <a:off x="611560" y="1412776"/>
            <a:ext cx="8273008" cy="5040560"/>
          </a:xfrm>
        </p:spPr>
        <p:txBody>
          <a:bodyPr/>
          <a:lstStyle/>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توخي الحرص في التعامل مع رقبة الغريق لاحتمال إصابة عموده الفقري</a:t>
            </a:r>
            <a:r>
              <a:rPr lang="en-US" sz="2800" b="1" dirty="0">
                <a:solidFill>
                  <a:srgbClr val="002060"/>
                </a:solidFill>
                <a:latin typeface="Simplified Arabic" pitchFamily="18" charset="-78"/>
                <a:cs typeface="Simplified Arabic" pitchFamily="18" charset="-78"/>
              </a:rPr>
              <a:t>.</a:t>
            </a:r>
          </a:p>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عدم الضغط على بطن الغريق لاستخراج الماء</a:t>
            </a:r>
            <a:r>
              <a:rPr lang="en-US" sz="2800" b="1" dirty="0">
                <a:solidFill>
                  <a:srgbClr val="002060"/>
                </a:solidFill>
                <a:latin typeface="Simplified Arabic" pitchFamily="18" charset="-78"/>
                <a:cs typeface="Simplified Arabic" pitchFamily="18" charset="-78"/>
              </a:rPr>
              <a:t>.</a:t>
            </a:r>
          </a:p>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إخراج كل ما يمكن أن يسد فم الغريق من أعشاب بحرية أو ما شابه</a:t>
            </a:r>
            <a:r>
              <a:rPr lang="en-US" sz="2800" b="1" dirty="0">
                <a:solidFill>
                  <a:srgbClr val="002060"/>
                </a:solidFill>
                <a:latin typeface="Simplified Arabic" pitchFamily="18" charset="-78"/>
                <a:cs typeface="Simplified Arabic" pitchFamily="18" charset="-78"/>
              </a:rPr>
              <a:t>.</a:t>
            </a:r>
          </a:p>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فحص التنفس، إذا كان الغريق يتنفس بشكل طبيعي ونبضه منتظم ومحسوس جيداً، فضعه في وضع الإفاقة وانزع ملابسه المبللة وقم بتدفئته جيداً</a:t>
            </a:r>
            <a:r>
              <a:rPr lang="en-US" sz="2800" b="1" dirty="0">
                <a:solidFill>
                  <a:srgbClr val="002060"/>
                </a:solidFill>
                <a:latin typeface="Simplified Arabic" pitchFamily="18" charset="-78"/>
                <a:cs typeface="Simplified Arabic" pitchFamily="18" charset="-78"/>
              </a:rPr>
              <a:t>.</a:t>
            </a:r>
          </a:p>
          <a:p>
            <a:endParaRPr lang="en-US" dirty="0"/>
          </a:p>
        </p:txBody>
      </p:sp>
    </p:spTree>
    <p:extLst>
      <p:ext uri="{BB962C8B-B14F-4D97-AF65-F5344CB8AC3E}">
        <p14:creationId xmlns:p14="http://schemas.microsoft.com/office/powerpoint/2010/main" val="695909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260648"/>
            <a:ext cx="6512511" cy="864096"/>
          </a:xfrm>
        </p:spPr>
        <p:txBody>
          <a:bodyPr/>
          <a:lstStyle/>
          <a:p>
            <a:pPr marL="0" indent="0" rtl="1">
              <a:buNone/>
            </a:pPr>
            <a:r>
              <a:rPr lang="ar-IQ" dirty="0" smtClean="0">
                <a:solidFill>
                  <a:srgbClr val="FF0000"/>
                </a:solidFill>
                <a:latin typeface="Simplified Arabic" pitchFamily="18" charset="-78"/>
                <a:cs typeface="Simplified Arabic" pitchFamily="18" charset="-78"/>
              </a:rPr>
              <a:t>ملاحظات مهمة </a:t>
            </a:r>
            <a:endParaRPr lang="en-US"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0" y="1268760"/>
            <a:ext cx="8884568" cy="4968552"/>
          </a:xfrm>
        </p:spPr>
        <p:txBody>
          <a:bodyPr/>
          <a:lstStyle/>
          <a:p>
            <a:pPr lvl="0" algn="r" rtl="1" fontAlgn="base"/>
            <a:r>
              <a:rPr lang="ar-SA" sz="2400" b="1" dirty="0" smtClean="0">
                <a:solidFill>
                  <a:srgbClr val="002060"/>
                </a:solidFill>
                <a:latin typeface="Simplified Arabic" pitchFamily="18" charset="-78"/>
                <a:cs typeface="Simplified Arabic" pitchFamily="18" charset="-78"/>
              </a:rPr>
              <a:t>يجب استخدام الطرق اليدوية لإزالة المواد في مجرى الهواء لشخص غرق فقط عندما يتم حظر مجرى الهواء بسبب القيء أو الحطام الذي يمنع التنفس. تتضمن الطرق اليدوية استخدام الأصابع لإزالة جسم غريب مرئي من حلق الشخص ، أو وضع الشخص للسماح بتصريف السوائل أو القيء</a:t>
            </a:r>
            <a:r>
              <a:rPr lang="en-US" sz="2400" b="1" dirty="0" smtClean="0">
                <a:solidFill>
                  <a:srgbClr val="002060"/>
                </a:solidFill>
                <a:latin typeface="Simplified Arabic" pitchFamily="18" charset="-78"/>
                <a:cs typeface="Simplified Arabic" pitchFamily="18" charset="-78"/>
              </a:rPr>
              <a:t>. </a:t>
            </a:r>
          </a:p>
          <a:p>
            <a:pPr lvl="0" algn="r" rtl="1" fontAlgn="base"/>
            <a:r>
              <a:rPr lang="ar-SA" sz="2400" b="1" dirty="0" smtClean="0">
                <a:solidFill>
                  <a:srgbClr val="002060"/>
                </a:solidFill>
                <a:latin typeface="Simplified Arabic" pitchFamily="18" charset="-78"/>
                <a:cs typeface="Simplified Arabic" pitchFamily="18" charset="-78"/>
              </a:rPr>
              <a:t>يجب أن يساعد التعليم حول هذا الموضوع المتعلم على فهم عملية الغرق وأهمية التنفس أثناء الإنعاش القلبي الرئوي. يجب أيضًا تضمين مهارات إدارة مجرى الهواء</a:t>
            </a:r>
            <a:r>
              <a:rPr lang="en-US" sz="2400" b="1" dirty="0" smtClean="0">
                <a:solidFill>
                  <a:srgbClr val="002060"/>
                </a:solidFill>
                <a:latin typeface="Simplified Arabic" pitchFamily="18" charset="-78"/>
                <a:cs typeface="Simplified Arabic" pitchFamily="18" charset="-78"/>
              </a:rPr>
              <a:t>.</a:t>
            </a:r>
          </a:p>
          <a:p>
            <a:pPr lvl="0" algn="r" rtl="1" fontAlgn="base"/>
            <a:r>
              <a:rPr lang="ar-SA" sz="2400" b="1" dirty="0" smtClean="0">
                <a:solidFill>
                  <a:srgbClr val="002060"/>
                </a:solidFill>
                <a:latin typeface="Simplified Arabic" pitchFamily="18" charset="-78"/>
                <a:cs typeface="Simplified Arabic" pitchFamily="18" charset="-78"/>
              </a:rPr>
              <a:t>يجب تشجيع الآباء ومقدمي الرعاية والسباحين المعتادين على امتلاك معدات إنقاذ معهم يعرفون كيفية نشرها أو استخدامها بفعالية</a:t>
            </a:r>
            <a:r>
              <a:rPr lang="en-US" sz="2400" b="1" dirty="0" smtClean="0">
                <a:solidFill>
                  <a:srgbClr val="002060"/>
                </a:solidFill>
                <a:latin typeface="Simplified Arabic" pitchFamily="18" charset="-78"/>
                <a:cs typeface="Simplified Arabic" pitchFamily="18" charset="-78"/>
              </a:rPr>
              <a:t>.</a:t>
            </a:r>
          </a:p>
          <a:p>
            <a:pPr lvl="0" algn="r" rtl="1" fontAlgn="base"/>
            <a:r>
              <a:rPr lang="ar-SA" sz="2400" b="1" dirty="0" smtClean="0">
                <a:solidFill>
                  <a:srgbClr val="002060"/>
                </a:solidFill>
                <a:latin typeface="Simplified Arabic" pitchFamily="18" charset="-78"/>
                <a:cs typeface="Simplified Arabic" pitchFamily="18" charset="-78"/>
              </a:rPr>
              <a:t>يجب أن تشمل دورات السباحة جميع مجالات سلسلة الغرق للبقاء (منع الغرق ، والتعرف على الضيق ، وتوفير التعويم ، والإزالة من الماء وتوفير الرعاية حسب الحاجة) لتحسين كفاءات المياه</a:t>
            </a:r>
            <a:r>
              <a:rPr lang="en-US" sz="2400" b="1" dirty="0" smtClean="0">
                <a:solidFill>
                  <a:srgbClr val="002060"/>
                </a:solidFill>
                <a:latin typeface="Simplified Arabic" pitchFamily="18" charset="-78"/>
                <a:cs typeface="Simplified Arabic" pitchFamily="18" charset="-78"/>
              </a:rPr>
              <a:t>.</a:t>
            </a:r>
          </a:p>
          <a:p>
            <a:endParaRPr lang="en-US" dirty="0"/>
          </a:p>
        </p:txBody>
      </p:sp>
    </p:spTree>
    <p:extLst>
      <p:ext uri="{BB962C8B-B14F-4D97-AF65-F5344CB8AC3E}">
        <p14:creationId xmlns:p14="http://schemas.microsoft.com/office/powerpoint/2010/main" val="4084772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95736" y="260648"/>
            <a:ext cx="6512511" cy="720080"/>
          </a:xfrm>
        </p:spPr>
        <p:txBody>
          <a:bodyPr/>
          <a:lstStyle/>
          <a:p>
            <a:endParaRPr lang="en-US" dirty="0"/>
          </a:p>
        </p:txBody>
      </p:sp>
      <p:sp>
        <p:nvSpPr>
          <p:cNvPr id="3" name="عنصر نائب للمحتوى 2"/>
          <p:cNvSpPr>
            <a:spLocks noGrp="1"/>
          </p:cNvSpPr>
          <p:nvPr>
            <p:ph sz="quarter" idx="13"/>
          </p:nvPr>
        </p:nvSpPr>
        <p:spPr>
          <a:xfrm>
            <a:off x="395536" y="1196752"/>
            <a:ext cx="8345016" cy="5184576"/>
          </a:xfrm>
        </p:spPr>
        <p:txBody>
          <a:bodyPr/>
          <a:lstStyle/>
          <a:p>
            <a:pPr algn="ctr" rtl="1"/>
            <a:endParaRPr lang="ar-IQ" dirty="0" smtClean="0"/>
          </a:p>
          <a:p>
            <a:pPr algn="ctr" rtl="1"/>
            <a:endParaRPr lang="ar-IQ" dirty="0"/>
          </a:p>
          <a:p>
            <a:pPr marL="45720" indent="0" algn="ctr" rtl="1">
              <a:buNone/>
            </a:pPr>
            <a:r>
              <a:rPr lang="ar-IQ" sz="7200" b="1" dirty="0" smtClean="0">
                <a:solidFill>
                  <a:schemeClr val="accent6">
                    <a:lumMod val="75000"/>
                  </a:schemeClr>
                </a:solidFill>
              </a:rPr>
              <a:t>تم</a:t>
            </a:r>
            <a:endParaRPr lang="en-US" sz="7200" b="1" dirty="0">
              <a:solidFill>
                <a:schemeClr val="accent6">
                  <a:lumMod val="75000"/>
                </a:schemeClr>
              </a:solidFill>
            </a:endParaRPr>
          </a:p>
        </p:txBody>
      </p:sp>
    </p:spTree>
    <p:extLst>
      <p:ext uri="{BB962C8B-B14F-4D97-AF65-F5344CB8AC3E}">
        <p14:creationId xmlns:p14="http://schemas.microsoft.com/office/powerpoint/2010/main" val="2643640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87624" y="260648"/>
            <a:ext cx="7304599" cy="1143000"/>
          </a:xfrm>
        </p:spPr>
        <p:txBody>
          <a:bodyPr/>
          <a:lstStyle/>
          <a:p>
            <a:pPr marL="0" indent="0" rtl="1">
              <a:buNone/>
            </a:pPr>
            <a:r>
              <a:rPr lang="ar-IQ" sz="4800" dirty="0">
                <a:solidFill>
                  <a:srgbClr val="FF0000"/>
                </a:solidFill>
                <a:latin typeface="Aldhabi" pitchFamily="2" charset="-78"/>
                <a:cs typeface="Akhbar MT" pitchFamily="2" charset="-78"/>
              </a:rPr>
              <a:t> </a:t>
            </a:r>
            <a:r>
              <a:rPr lang="ar-IQ" sz="6000" dirty="0">
                <a:solidFill>
                  <a:srgbClr val="FF0000"/>
                </a:solidFill>
                <a:latin typeface="Aldhabi" pitchFamily="2" charset="-78"/>
                <a:cs typeface="Akhbar MT" pitchFamily="2" charset="-78"/>
              </a:rPr>
              <a:t>الغرق </a:t>
            </a:r>
            <a:endParaRPr lang="en-US" dirty="0"/>
          </a:p>
        </p:txBody>
      </p:sp>
      <p:sp>
        <p:nvSpPr>
          <p:cNvPr id="3" name="عنصر نائب للمحتوى 2"/>
          <p:cNvSpPr>
            <a:spLocks noGrp="1"/>
          </p:cNvSpPr>
          <p:nvPr>
            <p:ph sz="quarter" idx="13"/>
          </p:nvPr>
        </p:nvSpPr>
        <p:spPr>
          <a:xfrm>
            <a:off x="971600" y="1268760"/>
            <a:ext cx="7632848" cy="4752528"/>
          </a:xfrm>
        </p:spPr>
        <p:txBody>
          <a:bodyPr>
            <a:normAutofit fontScale="40000" lnSpcReduction="20000"/>
          </a:bodyPr>
          <a:lstStyle/>
          <a:p>
            <a:pPr algn="r" rtl="1"/>
            <a:r>
              <a:rPr lang="ar-SA" sz="8000" b="1" dirty="0" smtClean="0">
                <a:latin typeface="Simplified Arabic" pitchFamily="18" charset="-78"/>
                <a:cs typeface="Simplified Arabic" pitchFamily="18" charset="-78"/>
              </a:rPr>
              <a:t>ا</a:t>
            </a:r>
            <a:r>
              <a:rPr lang="ar-SA" sz="8000" b="1" dirty="0" smtClean="0">
                <a:solidFill>
                  <a:srgbClr val="0070C0"/>
                </a:solidFill>
                <a:latin typeface="Simplified Arabic" pitchFamily="18" charset="-78"/>
                <a:cs typeface="Simplified Arabic" pitchFamily="18" charset="-78"/>
              </a:rPr>
              <a:t>لغرق</a:t>
            </a:r>
            <a:r>
              <a:rPr lang="en-US" sz="8000" b="1" dirty="0">
                <a:latin typeface="Simplified Arabic" pitchFamily="18" charset="-78"/>
                <a:cs typeface="Simplified Arabic" pitchFamily="18" charset="-78"/>
              </a:rPr>
              <a:t> </a:t>
            </a:r>
            <a:r>
              <a:rPr lang="ar-IQ" sz="5800" b="1" dirty="0" smtClean="0">
                <a:latin typeface="Simplified Arabic" pitchFamily="18" charset="-78"/>
                <a:cs typeface="Simplified Arabic" pitchFamily="18" charset="-78"/>
              </a:rPr>
              <a:t>:</a:t>
            </a:r>
            <a:r>
              <a:rPr lang="ar-SA" sz="7000" b="1" dirty="0" smtClean="0">
                <a:solidFill>
                  <a:srgbClr val="FF0000"/>
                </a:solidFill>
                <a:latin typeface="Simplified Arabic" pitchFamily="18" charset="-78"/>
                <a:cs typeface="Simplified Arabic" pitchFamily="18" charset="-78"/>
              </a:rPr>
              <a:t>هو </a:t>
            </a:r>
            <a:r>
              <a:rPr lang="ar-SA" sz="7000" b="1" dirty="0">
                <a:solidFill>
                  <a:srgbClr val="FF0000"/>
                </a:solidFill>
                <a:latin typeface="Simplified Arabic" pitchFamily="18" charset="-78"/>
                <a:cs typeface="Simplified Arabic" pitchFamily="18" charset="-78"/>
              </a:rPr>
              <a:t>موت ينتج عن الاختناق</a:t>
            </a:r>
            <a:r>
              <a:rPr lang="en-US" sz="7000" b="1" dirty="0">
                <a:solidFill>
                  <a:srgbClr val="FF0000"/>
                </a:solidFill>
                <a:latin typeface="Simplified Arabic" pitchFamily="18" charset="-78"/>
                <a:cs typeface="Simplified Arabic" pitchFamily="18" charset="-78"/>
              </a:rPr>
              <a:t> </a:t>
            </a:r>
            <a:r>
              <a:rPr lang="ar-IQ" sz="7000" b="1" dirty="0" smtClean="0">
                <a:solidFill>
                  <a:srgbClr val="FF0000"/>
                </a:solidFill>
                <a:latin typeface="Simplified Arabic" pitchFamily="18" charset="-78"/>
                <a:cs typeface="Simplified Arabic" pitchFamily="18" charset="-78"/>
              </a:rPr>
              <a:t> بالماء</a:t>
            </a:r>
            <a:r>
              <a:rPr lang="en-US" sz="7000" b="1" dirty="0">
                <a:solidFill>
                  <a:srgbClr val="FF0000"/>
                </a:solidFill>
                <a:latin typeface="Simplified Arabic" pitchFamily="18" charset="-78"/>
                <a:cs typeface="Simplified Arabic" pitchFamily="18" charset="-78"/>
              </a:rPr>
              <a:t> </a:t>
            </a:r>
            <a:r>
              <a:rPr lang="ar-SA" sz="7000" b="1" dirty="0">
                <a:solidFill>
                  <a:srgbClr val="FF0000"/>
                </a:solidFill>
                <a:latin typeface="Simplified Arabic" pitchFamily="18" charset="-78"/>
                <a:cs typeface="Simplified Arabic" pitchFamily="18" charset="-78"/>
              </a:rPr>
              <a:t>أو السوائل </a:t>
            </a:r>
            <a:r>
              <a:rPr lang="ar-SA" sz="7000" b="1" dirty="0" smtClean="0">
                <a:solidFill>
                  <a:srgbClr val="FF0000"/>
                </a:solidFill>
                <a:latin typeface="Simplified Arabic" pitchFamily="18" charset="-78"/>
                <a:cs typeface="Simplified Arabic" pitchFamily="18" charset="-78"/>
              </a:rPr>
              <a:t>الأخرى</a:t>
            </a:r>
            <a:r>
              <a:rPr lang="ar-IQ" sz="7000" b="1" dirty="0">
                <a:solidFill>
                  <a:srgbClr val="FF0000"/>
                </a:solidFill>
                <a:latin typeface="Simplified Arabic" pitchFamily="18" charset="-78"/>
                <a:cs typeface="Simplified Arabic" pitchFamily="18" charset="-78"/>
              </a:rPr>
              <a:t> </a:t>
            </a:r>
            <a:r>
              <a:rPr lang="ar-IQ" sz="7000" b="1" dirty="0" smtClean="0">
                <a:solidFill>
                  <a:srgbClr val="FF0000"/>
                </a:solidFill>
                <a:latin typeface="Simplified Arabic" pitchFamily="18" charset="-78"/>
                <a:cs typeface="Simplified Arabic" pitchFamily="18" charset="-78"/>
              </a:rPr>
              <a:t>، اي  امتلاء الرئتين بالماء نتيجة استنشاق الماء بدل الهواء </a:t>
            </a:r>
            <a:r>
              <a:rPr lang="ar-IQ" sz="4500" b="1" dirty="0" smtClean="0">
                <a:solidFill>
                  <a:srgbClr val="FF0000"/>
                </a:solidFill>
                <a:latin typeface="Simplified Arabic" pitchFamily="18" charset="-78"/>
                <a:cs typeface="Simplified Arabic" pitchFamily="18" charset="-78"/>
              </a:rPr>
              <a:t>.</a:t>
            </a:r>
          </a:p>
          <a:p>
            <a:pPr marL="45720" indent="0" algn="r" rtl="1">
              <a:buNone/>
            </a:pPr>
            <a:r>
              <a:rPr lang="en-US" sz="4800" b="1" dirty="0">
                <a:solidFill>
                  <a:srgbClr val="002060"/>
                </a:solidFill>
                <a:latin typeface="Simplified Arabic" pitchFamily="18" charset="-78"/>
                <a:cs typeface="Simplified Arabic" pitchFamily="18" charset="-78"/>
              </a:rPr>
              <a:t> </a:t>
            </a:r>
            <a:r>
              <a:rPr lang="ar-SA" sz="5900" b="1" dirty="0">
                <a:solidFill>
                  <a:srgbClr val="002060"/>
                </a:solidFill>
                <a:latin typeface="Simplified Arabic" pitchFamily="18" charset="-78"/>
                <a:cs typeface="Simplified Arabic" pitchFamily="18" charset="-78"/>
              </a:rPr>
              <a:t>الغرق، وفقا</a:t>
            </a:r>
            <a:r>
              <a:rPr lang="en-US" sz="5900" b="1" dirty="0">
                <a:solidFill>
                  <a:srgbClr val="002060"/>
                </a:solidFill>
                <a:latin typeface="Simplified Arabic" pitchFamily="18" charset="-78"/>
                <a:cs typeface="Simplified Arabic" pitchFamily="18" charset="-78"/>
              </a:rPr>
              <a:t> </a:t>
            </a:r>
            <a:r>
              <a:rPr lang="ar-SA" sz="5900" b="1" dirty="0">
                <a:solidFill>
                  <a:srgbClr val="002060"/>
                </a:solidFill>
                <a:latin typeface="Simplified Arabic" pitchFamily="18" charset="-78"/>
                <a:cs typeface="Simplified Arabic" pitchFamily="18" charset="-78"/>
                <a:hlinkClick r:id="rId2" tooltip="منظمة الصحة العالمية"/>
              </a:rPr>
              <a:t>لمنظمة الصحة العالمية</a:t>
            </a:r>
            <a:r>
              <a:rPr lang="ar-SA" sz="5900" b="1" dirty="0">
                <a:solidFill>
                  <a:srgbClr val="002060"/>
                </a:solidFill>
                <a:latin typeface="Simplified Arabic" pitchFamily="18" charset="-78"/>
                <a:cs typeface="Simplified Arabic" pitchFamily="18" charset="-78"/>
              </a:rPr>
              <a:t>، هو السبب الرئيسي الثالث للوفاة في العالم، وهو ما يمثل 7٪ من جميع الوفيات الناجمة عن الإصابات ذات الصلة </a:t>
            </a:r>
            <a:r>
              <a:rPr lang="ar-IQ" sz="5900" b="1" dirty="0" smtClean="0">
                <a:solidFill>
                  <a:srgbClr val="002060"/>
                </a:solidFill>
                <a:latin typeface="Simplified Arabic" pitchFamily="18" charset="-78"/>
                <a:cs typeface="Simplified Arabic" pitchFamily="18" charset="-78"/>
              </a:rPr>
              <a:t> ،</a:t>
            </a:r>
            <a:r>
              <a:rPr lang="ar-SA" sz="5900" b="1" dirty="0" smtClean="0">
                <a:solidFill>
                  <a:srgbClr val="002060"/>
                </a:solidFill>
                <a:latin typeface="Simplified Arabic" pitchFamily="18" charset="-78"/>
                <a:cs typeface="Simplified Arabic" pitchFamily="18" charset="-78"/>
              </a:rPr>
              <a:t>علماً </a:t>
            </a:r>
            <a:r>
              <a:rPr lang="ar-SA" sz="5900" b="1" dirty="0">
                <a:solidFill>
                  <a:srgbClr val="002060"/>
                </a:solidFill>
                <a:latin typeface="Simplified Arabic" pitchFamily="18" charset="-78"/>
                <a:cs typeface="Simplified Arabic" pitchFamily="18" charset="-78"/>
              </a:rPr>
              <a:t>بأن 96٪ من هذه الوفيات تحدث في البلدان المنخفضة والمتوسطة الدخل</a:t>
            </a:r>
            <a:r>
              <a:rPr lang="en-US" sz="5900" b="1" dirty="0" smtClean="0">
                <a:solidFill>
                  <a:srgbClr val="002060"/>
                </a:solidFill>
                <a:latin typeface="Simplified Arabic" pitchFamily="18" charset="-78"/>
                <a:cs typeface="Simplified Arabic" pitchFamily="18" charset="-78"/>
              </a:rPr>
              <a:t>...</a:t>
            </a:r>
            <a:endParaRPr lang="ar-IQ" sz="5900" b="1" dirty="0" smtClean="0">
              <a:solidFill>
                <a:srgbClr val="FF0000"/>
              </a:solidFill>
              <a:latin typeface="Simplified Arabic" pitchFamily="18" charset="-78"/>
              <a:cs typeface="Simplified Arabic" pitchFamily="18" charset="-78"/>
            </a:endParaRPr>
          </a:p>
          <a:p>
            <a:pPr algn="r" rtl="1"/>
            <a:r>
              <a:rPr lang="ar-SA" sz="5900" b="1" dirty="0">
                <a:solidFill>
                  <a:srgbClr val="002060"/>
                </a:solidFill>
                <a:latin typeface="Simplified Arabic" pitchFamily="18" charset="-78"/>
                <a:cs typeface="Simplified Arabic" pitchFamily="18" charset="-78"/>
              </a:rPr>
              <a:t>ويمكن للشخص الذي لا يعرف</a:t>
            </a:r>
            <a:r>
              <a:rPr lang="en-US" sz="5900" b="1" dirty="0">
                <a:solidFill>
                  <a:srgbClr val="002060"/>
                </a:solidFill>
                <a:latin typeface="Simplified Arabic" pitchFamily="18" charset="-78"/>
                <a:cs typeface="Simplified Arabic" pitchFamily="18" charset="-78"/>
              </a:rPr>
              <a:t> </a:t>
            </a:r>
            <a:r>
              <a:rPr lang="ar-IQ" sz="5900" b="1" dirty="0" smtClean="0">
                <a:solidFill>
                  <a:srgbClr val="002060"/>
                </a:solidFill>
                <a:latin typeface="Simplified Arabic" pitchFamily="18" charset="-78"/>
                <a:cs typeface="Simplified Arabic" pitchFamily="18" charset="-78"/>
              </a:rPr>
              <a:t> السباحة </a:t>
            </a:r>
            <a:r>
              <a:rPr lang="ar-SA" sz="5900" b="1" dirty="0" smtClean="0">
                <a:solidFill>
                  <a:srgbClr val="002060"/>
                </a:solidFill>
                <a:latin typeface="Simplified Arabic" pitchFamily="18" charset="-78"/>
                <a:cs typeface="Simplified Arabic" pitchFamily="18" charset="-78"/>
              </a:rPr>
              <a:t>أن </a:t>
            </a:r>
            <a:r>
              <a:rPr lang="ar-SA" sz="5900" b="1" dirty="0">
                <a:solidFill>
                  <a:srgbClr val="002060"/>
                </a:solidFill>
                <a:latin typeface="Simplified Arabic" pitchFamily="18" charset="-78"/>
                <a:cs typeface="Simplified Arabic" pitchFamily="18" charset="-78"/>
              </a:rPr>
              <a:t>ينجو من الغرق بالطفو على سطح الماء، ويتحقق الطفو بالاستلقاء على الظهر، وترك الجسم في حالة استرخاء، وعادةً يفشل الشخص في التمكن من الطفو، ويكون السبب في هذه الحالة هو الخوف الذي يؤدي إلى تصلب</a:t>
            </a:r>
            <a:r>
              <a:rPr lang="en-US" sz="5900" b="1" dirty="0">
                <a:solidFill>
                  <a:srgbClr val="002060"/>
                </a:solidFill>
                <a:latin typeface="Simplified Arabic" pitchFamily="18" charset="-78"/>
                <a:cs typeface="Simplified Arabic" pitchFamily="18" charset="-78"/>
              </a:rPr>
              <a:t> </a:t>
            </a:r>
            <a:r>
              <a:rPr lang="ar-IQ" sz="5900" b="1" dirty="0" smtClean="0">
                <a:solidFill>
                  <a:srgbClr val="002060"/>
                </a:solidFill>
                <a:latin typeface="Simplified Arabic" pitchFamily="18" charset="-78"/>
                <a:cs typeface="Simplified Arabic" pitchFamily="18" charset="-78"/>
              </a:rPr>
              <a:t> الجسم </a:t>
            </a:r>
            <a:r>
              <a:rPr lang="ar-SA" sz="5900" b="1" dirty="0" smtClean="0">
                <a:solidFill>
                  <a:srgbClr val="002060"/>
                </a:solidFill>
                <a:latin typeface="Simplified Arabic" pitchFamily="18" charset="-78"/>
                <a:cs typeface="Simplified Arabic" pitchFamily="18" charset="-78"/>
              </a:rPr>
              <a:t>وغطسه،</a:t>
            </a:r>
            <a:endParaRPr lang="ar-IQ" sz="5900" b="1" dirty="0" smtClean="0">
              <a:solidFill>
                <a:srgbClr val="002060"/>
              </a:solidFill>
              <a:latin typeface="Simplified Arabic" pitchFamily="18" charset="-78"/>
              <a:cs typeface="Simplified Arabic" pitchFamily="18" charset="-78"/>
            </a:endParaRPr>
          </a:p>
          <a:p>
            <a:pPr algn="r" rtl="1"/>
            <a:r>
              <a:rPr lang="ar-SA" sz="5900" b="1" dirty="0">
                <a:latin typeface="Simplified Arabic" pitchFamily="18" charset="-78"/>
                <a:cs typeface="Simplified Arabic" pitchFamily="18" charset="-78"/>
              </a:rPr>
              <a:t>وبعد الغطس بزمن يقل عن دقيقتين، يدخل الشخص في</a:t>
            </a:r>
            <a:r>
              <a:rPr lang="en-US" sz="5900" b="1" dirty="0">
                <a:latin typeface="Simplified Arabic" pitchFamily="18" charset="-78"/>
                <a:cs typeface="Simplified Arabic" pitchFamily="18" charset="-78"/>
              </a:rPr>
              <a:t> </a:t>
            </a:r>
            <a:r>
              <a:rPr lang="ar-SA" sz="5900" b="1" dirty="0">
                <a:latin typeface="Simplified Arabic" pitchFamily="18" charset="-78"/>
                <a:cs typeface="Simplified Arabic" pitchFamily="18" charset="-78"/>
                <a:hlinkClick r:id="rId3" tooltip="غيبوبة"/>
              </a:rPr>
              <a:t>غيبوبة</a:t>
            </a:r>
            <a:r>
              <a:rPr lang="ar-SA" sz="5900" b="1" dirty="0">
                <a:latin typeface="Simplified Arabic" pitchFamily="18" charset="-78"/>
                <a:cs typeface="Simplified Arabic" pitchFamily="18" charset="-78"/>
              </a:rPr>
              <a:t>، ولكن الموت لا يحدث</a:t>
            </a:r>
            <a:endParaRPr lang="ar-IQ" sz="5900" b="1" dirty="0" smtClean="0">
              <a:solidFill>
                <a:srgbClr val="00206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40088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03648" y="116632"/>
            <a:ext cx="6944559" cy="1143000"/>
          </a:xfrm>
        </p:spPr>
        <p:txBody>
          <a:bodyPr/>
          <a:lstStyle/>
          <a:p>
            <a:pPr marL="0" indent="0" rtl="1">
              <a:buNone/>
            </a:pPr>
            <a:r>
              <a:rPr lang="ar-IQ" sz="4800" dirty="0" smtClean="0">
                <a:solidFill>
                  <a:srgbClr val="002060"/>
                </a:solidFill>
                <a:latin typeface="Simplified Arabic" pitchFamily="18" charset="-78"/>
                <a:cs typeface="Simplified Arabic" pitchFamily="18" charset="-78"/>
              </a:rPr>
              <a:t> </a:t>
            </a:r>
            <a:r>
              <a:rPr lang="ar-SA" sz="4400" dirty="0">
                <a:solidFill>
                  <a:srgbClr val="7030A0"/>
                </a:solidFill>
                <a:effectLst/>
                <a:latin typeface="Simplified Arabic" pitchFamily="18" charset="-78"/>
                <a:cs typeface="Simplified Arabic" pitchFamily="18" charset="-78"/>
              </a:rPr>
              <a:t>أنواع </a:t>
            </a:r>
            <a:r>
              <a:rPr lang="ar-SA" sz="4400" dirty="0" smtClean="0">
                <a:solidFill>
                  <a:srgbClr val="7030A0"/>
                </a:solidFill>
                <a:effectLst/>
                <a:latin typeface="Simplified Arabic" pitchFamily="18" charset="-78"/>
                <a:cs typeface="Simplified Arabic" pitchFamily="18" charset="-78"/>
              </a:rPr>
              <a:t>الغرق</a:t>
            </a:r>
            <a:r>
              <a:rPr lang="ar-IQ" sz="4400" dirty="0" smtClean="0">
                <a:solidFill>
                  <a:srgbClr val="7030A0"/>
                </a:solidFill>
                <a:effectLst/>
                <a:latin typeface="Simplified Arabic" pitchFamily="18" charset="-78"/>
                <a:cs typeface="Simplified Arabic" pitchFamily="18" charset="-78"/>
              </a:rPr>
              <a:t> :</a:t>
            </a:r>
            <a:r>
              <a:rPr lang="en-US" sz="4800" dirty="0">
                <a:effectLst/>
              </a:rPr>
              <a:t/>
            </a:r>
            <a:br>
              <a:rPr lang="en-US" sz="4800" dirty="0">
                <a:effectLst/>
              </a:rPr>
            </a:br>
            <a:r>
              <a:rPr lang="ar-IQ" sz="4800" dirty="0">
                <a:solidFill>
                  <a:srgbClr val="002060"/>
                </a:solidFill>
                <a:latin typeface="Simplified Arabic" pitchFamily="18" charset="-78"/>
                <a:cs typeface="Simplified Arabic" pitchFamily="18" charset="-78"/>
              </a:rPr>
              <a:t/>
            </a:r>
            <a:br>
              <a:rPr lang="ar-IQ" sz="4800" dirty="0">
                <a:solidFill>
                  <a:srgbClr val="002060"/>
                </a:solidFill>
                <a:latin typeface="Simplified Arabic" pitchFamily="18" charset="-78"/>
                <a:cs typeface="Simplified Arabic" pitchFamily="18" charset="-78"/>
              </a:rPr>
            </a:br>
            <a:endParaRPr lang="en-US" dirty="0"/>
          </a:p>
        </p:txBody>
      </p:sp>
      <p:sp>
        <p:nvSpPr>
          <p:cNvPr id="3" name="عنصر نائب للمحتوى 2"/>
          <p:cNvSpPr>
            <a:spLocks noGrp="1"/>
          </p:cNvSpPr>
          <p:nvPr>
            <p:ph sz="quarter" idx="13"/>
          </p:nvPr>
        </p:nvSpPr>
        <p:spPr>
          <a:xfrm>
            <a:off x="683568" y="1124744"/>
            <a:ext cx="7992888" cy="5040560"/>
          </a:xfrm>
        </p:spPr>
        <p:txBody>
          <a:bodyPr>
            <a:normAutofit fontScale="92500" lnSpcReduction="10000"/>
          </a:bodyPr>
          <a:lstStyle/>
          <a:p>
            <a:pPr algn="r" rtl="1"/>
            <a:r>
              <a:rPr lang="ar-SA" sz="3000" b="1" dirty="0">
                <a:solidFill>
                  <a:srgbClr val="C00000"/>
                </a:solidFill>
                <a:latin typeface="Simplified Arabic" pitchFamily="18" charset="-78"/>
                <a:cs typeface="Simplified Arabic" pitchFamily="18" charset="-78"/>
              </a:rPr>
              <a:t>الغرق الأولي </a:t>
            </a:r>
            <a:endParaRPr lang="en-US" sz="3000" b="1" dirty="0">
              <a:solidFill>
                <a:srgbClr val="C00000"/>
              </a:solidFill>
              <a:latin typeface="Simplified Arabic" pitchFamily="18" charset="-78"/>
              <a:cs typeface="Simplified Arabic" pitchFamily="18" charset="-78"/>
            </a:endParaRPr>
          </a:p>
          <a:p>
            <a:pPr algn="r" rtl="1"/>
            <a:r>
              <a:rPr lang="ar-SA" sz="2400" b="1" dirty="0">
                <a:latin typeface="Simplified Arabic" pitchFamily="18" charset="-78"/>
                <a:cs typeface="Simplified Arabic" pitchFamily="18" charset="-78"/>
              </a:rPr>
              <a:t>كما يعرف بالغرق الحقيقي أو الغرق المبتل، وهو الأكثر شيوعا من بين أنواع الغرق ويتراوح نسبة انتشاره ما بين 75 إلى 95 %، وفي هذا النوع يتسرب الماء إلى ممرات الجهاز التنفسي والرئة، لينتقل من بعدها إلى الدم</a:t>
            </a:r>
            <a:r>
              <a:rPr lang="en-US" sz="2400" b="1" dirty="0">
                <a:latin typeface="Simplified Arabic" pitchFamily="18" charset="-78"/>
                <a:cs typeface="Simplified Arabic" pitchFamily="18" charset="-78"/>
              </a:rPr>
              <a:t>.</a:t>
            </a:r>
          </a:p>
          <a:p>
            <a:pPr algn="r" rtl="1"/>
            <a:r>
              <a:rPr lang="ar-SA" sz="2400" b="1" dirty="0">
                <a:latin typeface="Simplified Arabic" pitchFamily="18" charset="-78"/>
                <a:cs typeface="Simplified Arabic" pitchFamily="18" charset="-78"/>
              </a:rPr>
              <a:t>وينقسم الغرق الأولي </a:t>
            </a:r>
            <a:r>
              <a:rPr lang="ar-SA" sz="2400" b="1" dirty="0" err="1">
                <a:latin typeface="Simplified Arabic" pitchFamily="18" charset="-78"/>
                <a:cs typeface="Simplified Arabic" pitchFamily="18" charset="-78"/>
              </a:rPr>
              <a:t>بناءا</a:t>
            </a:r>
            <a:r>
              <a:rPr lang="ar-SA" sz="2400" b="1" dirty="0">
                <a:latin typeface="Simplified Arabic" pitchFamily="18" charset="-78"/>
                <a:cs typeface="Simplified Arabic" pitchFamily="18" charset="-78"/>
              </a:rPr>
              <a:t> على نوع الماء إلى قسمين</a:t>
            </a:r>
            <a:r>
              <a:rPr lang="en-US" sz="2400" b="1" dirty="0">
                <a:latin typeface="Simplified Arabic" pitchFamily="18" charset="-78"/>
                <a:cs typeface="Simplified Arabic" pitchFamily="18" charset="-78"/>
              </a:rPr>
              <a:t> :</a:t>
            </a:r>
          </a:p>
          <a:p>
            <a:pPr lvl="0" algn="r" rtl="1"/>
            <a:r>
              <a:rPr lang="ar-SA" sz="2400" b="1" dirty="0">
                <a:latin typeface="Simplified Arabic" pitchFamily="18" charset="-78"/>
                <a:cs typeface="Simplified Arabic" pitchFamily="18" charset="-78"/>
              </a:rPr>
              <a:t>الغرق في المياه العذبة: الغرق في تلك المياه يؤدي إلى انخفاض مستوى تركيز الكلور والكالسيوم في بلازما الدم. ومن علاماته أيضا انخفاض تركيز الأكسجين في الأوعية الدموية. بعد الإسعاف الأولي للغريق وإنقاذه في هذه الحالة يحدث عادة الوذمة الرئوية</a:t>
            </a:r>
            <a:r>
              <a:rPr lang="en-US" sz="2400" b="1" dirty="0">
                <a:latin typeface="Simplified Arabic" pitchFamily="18" charset="-78"/>
                <a:cs typeface="Simplified Arabic" pitchFamily="18" charset="-78"/>
              </a:rPr>
              <a:t> (Pulmonary edema ) </a:t>
            </a:r>
            <a:r>
              <a:rPr lang="ar-SA" sz="2400" b="1" dirty="0">
                <a:latin typeface="Simplified Arabic" pitchFamily="18" charset="-78"/>
                <a:cs typeface="Simplified Arabic" pitchFamily="18" charset="-78"/>
              </a:rPr>
              <a:t>مع خروج رغوة دموية من ممرات الجهاز التنفسي</a:t>
            </a:r>
            <a:r>
              <a:rPr lang="en-US" sz="2400" b="1" dirty="0">
                <a:latin typeface="Simplified Arabic" pitchFamily="18" charset="-78"/>
                <a:cs typeface="Simplified Arabic" pitchFamily="18" charset="-78"/>
              </a:rPr>
              <a:t>.</a:t>
            </a:r>
          </a:p>
          <a:p>
            <a:pPr lvl="0" algn="r" rtl="1"/>
            <a:r>
              <a:rPr lang="ar-SA" sz="2400" b="1" dirty="0">
                <a:latin typeface="Simplified Arabic" pitchFamily="18" charset="-78"/>
                <a:cs typeface="Simplified Arabic" pitchFamily="18" charset="-78"/>
              </a:rPr>
              <a:t>الغرق في المياه المالحة (مياه البحر): الغرق في المياه المالحة يرافقه ارتفاع في مستوى الكلور والكالسيوم، والدم يصبح أكثر تماسكا. ومن مميزات الغرق الحقيقي في المياه المالحة الظهور السريع للوذمة الرئوية</a:t>
            </a:r>
            <a:r>
              <a:rPr lang="en-US" sz="2400" b="1" dirty="0">
                <a:latin typeface="Simplified Arabic" pitchFamily="18" charset="-78"/>
                <a:cs typeface="Simplified Arabic" pitchFamily="18" charset="-78"/>
              </a:rPr>
              <a:t> (Pulmonary edema ) </a:t>
            </a:r>
            <a:r>
              <a:rPr lang="ar-SA" sz="2400" b="1" dirty="0">
                <a:latin typeface="Simplified Arabic" pitchFamily="18" charset="-78"/>
                <a:cs typeface="Simplified Arabic" pitchFamily="18" charset="-78"/>
              </a:rPr>
              <a:t>مع خروج رغوة بيضاء من الممرات التنفسية</a:t>
            </a:r>
            <a:r>
              <a:rPr lang="en-US" sz="2400" dirty="0"/>
              <a:t>.</a:t>
            </a:r>
          </a:p>
          <a:p>
            <a:pPr algn="r" rtl="1"/>
            <a:endParaRPr lang="en-US" dirty="0"/>
          </a:p>
        </p:txBody>
      </p:sp>
    </p:spTree>
    <p:extLst>
      <p:ext uri="{BB962C8B-B14F-4D97-AF65-F5344CB8AC3E}">
        <p14:creationId xmlns:p14="http://schemas.microsoft.com/office/powerpoint/2010/main" val="3096534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51720" y="30832"/>
            <a:ext cx="6512511" cy="805880"/>
          </a:xfrm>
        </p:spPr>
        <p:txBody>
          <a:bodyPr/>
          <a:lstStyle/>
          <a:p>
            <a:pPr marL="0" indent="0" rtl="1">
              <a:buNone/>
            </a:pPr>
            <a:r>
              <a:rPr lang="ar-IQ" sz="3600" dirty="0" smtClean="0">
                <a:solidFill>
                  <a:srgbClr val="00B0F0"/>
                </a:solidFill>
                <a:latin typeface="Simplified Arabic" pitchFamily="18" charset="-78"/>
                <a:cs typeface="Simplified Arabic" pitchFamily="18" charset="-78"/>
              </a:rPr>
              <a:t>الغرق </a:t>
            </a:r>
            <a:r>
              <a:rPr lang="ar-IQ" sz="3600" dirty="0" err="1" smtClean="0">
                <a:solidFill>
                  <a:srgbClr val="00B0F0"/>
                </a:solidFill>
                <a:latin typeface="Simplified Arabic" pitchFamily="18" charset="-78"/>
                <a:cs typeface="Simplified Arabic" pitchFamily="18" charset="-78"/>
              </a:rPr>
              <a:t>الأختناقي</a:t>
            </a:r>
            <a:endParaRPr lang="en-US" sz="3600" dirty="0">
              <a:solidFill>
                <a:srgbClr val="00B0F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683568" y="764704"/>
            <a:ext cx="7768952" cy="5688632"/>
          </a:xfrm>
        </p:spPr>
        <p:txBody>
          <a:bodyPr/>
          <a:lstStyle/>
          <a:p>
            <a:pPr marL="2404872" lvl="8" indent="0" algn="r" rtl="1">
              <a:buNone/>
            </a:pPr>
            <a:r>
              <a:rPr lang="ar-IQ" b="1"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marL="45720" indent="0" algn="r" rtl="1">
              <a:buNone/>
            </a:pPr>
            <a:r>
              <a:rPr lang="ar-SA" sz="3200" b="1" dirty="0" smtClean="0">
                <a:solidFill>
                  <a:srgbClr val="7030A0"/>
                </a:solidFill>
                <a:latin typeface="Simplified Arabic" pitchFamily="18" charset="-78"/>
                <a:cs typeface="Simplified Arabic" pitchFamily="18" charset="-78"/>
              </a:rPr>
              <a:t>والمعروف أيضا بالغرق الناشف، ونسبة انتشاره مقارنة مع الأنواع الأخرى تتراوح ما بين 5 إلى 20 % من أنواع الغرق. وهو يحدث كرد فعل لانقباض الحنجرة وإغلاق مجرى التنفس</a:t>
            </a:r>
            <a:r>
              <a:rPr lang="en-US" sz="3200" b="1" dirty="0" smtClean="0">
                <a:solidFill>
                  <a:srgbClr val="7030A0"/>
                </a:solidFill>
                <a:latin typeface="Simplified Arabic" pitchFamily="18" charset="-78"/>
                <a:cs typeface="Simplified Arabic" pitchFamily="18" charset="-78"/>
              </a:rPr>
              <a:t> (</a:t>
            </a:r>
            <a:r>
              <a:rPr lang="en-US" sz="3200" b="1" dirty="0" err="1" smtClean="0">
                <a:solidFill>
                  <a:srgbClr val="7030A0"/>
                </a:solidFill>
                <a:latin typeface="Simplified Arabic" pitchFamily="18" charset="-78"/>
                <a:cs typeface="Simplified Arabic" pitchFamily="18" charset="-78"/>
              </a:rPr>
              <a:t>Laryngospasme</a:t>
            </a:r>
            <a:r>
              <a:rPr lang="en-US" sz="3200" b="1" dirty="0" smtClean="0">
                <a:solidFill>
                  <a:srgbClr val="7030A0"/>
                </a:solidFill>
                <a:latin typeface="Simplified Arabic" pitchFamily="18" charset="-78"/>
                <a:cs typeface="Simplified Arabic" pitchFamily="18" charset="-78"/>
              </a:rPr>
              <a:t>) </a:t>
            </a:r>
            <a:r>
              <a:rPr lang="ar-SA" sz="3200" b="1" dirty="0" smtClean="0">
                <a:solidFill>
                  <a:srgbClr val="7030A0"/>
                </a:solidFill>
                <a:latin typeface="Simplified Arabic" pitchFamily="18" charset="-78"/>
                <a:cs typeface="Simplified Arabic" pitchFamily="18" charset="-78"/>
              </a:rPr>
              <a:t>مؤديا بذلك إلى الاختناق </a:t>
            </a:r>
            <a:r>
              <a:rPr lang="ar-SA" sz="3200" b="1" dirty="0" err="1" smtClean="0">
                <a:solidFill>
                  <a:srgbClr val="7030A0"/>
                </a:solidFill>
                <a:latin typeface="Simplified Arabic" pitchFamily="18" charset="-78"/>
                <a:cs typeface="Simplified Arabic" pitchFamily="18" charset="-78"/>
              </a:rPr>
              <a:t>ولايحدث</a:t>
            </a:r>
            <a:r>
              <a:rPr lang="ar-SA" sz="3200" b="1" dirty="0" smtClean="0">
                <a:solidFill>
                  <a:srgbClr val="7030A0"/>
                </a:solidFill>
                <a:latin typeface="Simplified Arabic" pitchFamily="18" charset="-78"/>
                <a:cs typeface="Simplified Arabic" pitchFamily="18" charset="-78"/>
              </a:rPr>
              <a:t> تسرب للمياه إلى الممرات التنفسية. وهي أكثر </a:t>
            </a:r>
            <a:r>
              <a:rPr lang="ar-SA" sz="3200" b="1" dirty="0" err="1" smtClean="0">
                <a:solidFill>
                  <a:srgbClr val="7030A0"/>
                </a:solidFill>
                <a:latin typeface="Simplified Arabic" pitchFamily="18" charset="-78"/>
                <a:cs typeface="Simplified Arabic" pitchFamily="18" charset="-78"/>
              </a:rPr>
              <a:t>ماتلاحظ</a:t>
            </a:r>
            <a:r>
              <a:rPr lang="ar-SA" sz="3200" b="1" dirty="0" smtClean="0">
                <a:solidFill>
                  <a:srgbClr val="7030A0"/>
                </a:solidFill>
                <a:latin typeface="Simplified Arabic" pitchFamily="18" charset="-78"/>
                <a:cs typeface="Simplified Arabic" pitchFamily="18" charset="-78"/>
              </a:rPr>
              <a:t> لدى الأطفال والنساء، كما تلاحظ في حال السقوط في الماء القذر أو الماء الحاوي على الكلور، وبها يلاحظ دخول كميات كبيرة من الماء إلى المعدة، كما</a:t>
            </a:r>
            <a:r>
              <a:rPr lang="ar-IQ" sz="3200" b="1" dirty="0" smtClean="0">
                <a:solidFill>
                  <a:srgbClr val="7030A0"/>
                </a:solidFill>
                <a:latin typeface="Simplified Arabic" pitchFamily="18" charset="-78"/>
                <a:cs typeface="Simplified Arabic" pitchFamily="18" charset="-78"/>
              </a:rPr>
              <a:t> </a:t>
            </a:r>
            <a:r>
              <a:rPr lang="ar-SA" sz="3200" b="1" dirty="0" smtClean="0">
                <a:solidFill>
                  <a:srgbClr val="7030A0"/>
                </a:solidFill>
                <a:latin typeface="Simplified Arabic" pitchFamily="18" charset="-78"/>
                <a:cs typeface="Simplified Arabic" pitchFamily="18" charset="-78"/>
              </a:rPr>
              <a:t>أن يحدث بها الوذمة الرئوية</a:t>
            </a:r>
            <a:r>
              <a:rPr lang="ar-IQ" sz="3200" b="1" dirty="0" smtClean="0">
                <a:solidFill>
                  <a:srgbClr val="7030A0"/>
                </a:solidFill>
                <a:latin typeface="Simplified Arabic" pitchFamily="18" charset="-78"/>
                <a:cs typeface="Simplified Arabic" pitchFamily="18" charset="-78"/>
              </a:rPr>
              <a:t> ولكن ليس </a:t>
            </a:r>
            <a:r>
              <a:rPr lang="ar-IQ" sz="3200" b="1" dirty="0" err="1" smtClean="0">
                <a:solidFill>
                  <a:srgbClr val="7030A0"/>
                </a:solidFill>
                <a:latin typeface="Simplified Arabic" pitchFamily="18" charset="-78"/>
                <a:cs typeface="Simplified Arabic" pitchFamily="18" charset="-78"/>
              </a:rPr>
              <a:t>النزيفي</a:t>
            </a:r>
            <a:r>
              <a:rPr lang="ar-IQ" sz="3200" b="1" dirty="0" smtClean="0">
                <a:solidFill>
                  <a:srgbClr val="7030A0"/>
                </a:solidFill>
                <a:latin typeface="Simplified Arabic" pitchFamily="18" charset="-78"/>
                <a:cs typeface="Simplified Arabic" pitchFamily="18" charset="-78"/>
              </a:rPr>
              <a:t> </a:t>
            </a:r>
            <a:r>
              <a:rPr lang="en-US" dirty="0" smtClean="0"/>
              <a:t>.</a:t>
            </a:r>
            <a:endParaRPr lang="en-US" dirty="0"/>
          </a:p>
        </p:txBody>
      </p:sp>
    </p:spTree>
    <p:extLst>
      <p:ext uri="{BB962C8B-B14F-4D97-AF65-F5344CB8AC3E}">
        <p14:creationId xmlns:p14="http://schemas.microsoft.com/office/powerpoint/2010/main" val="2203602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35696" y="188640"/>
            <a:ext cx="6512511" cy="864096"/>
          </a:xfrm>
        </p:spPr>
        <p:txBody>
          <a:bodyPr/>
          <a:lstStyle/>
          <a:p>
            <a:pPr rtl="1"/>
            <a:r>
              <a:rPr lang="ar-IQ" dirty="0" smtClean="0">
                <a:solidFill>
                  <a:schemeClr val="accent5">
                    <a:lumMod val="75000"/>
                  </a:schemeClr>
                </a:solidFill>
                <a:latin typeface="Simplified Arabic" pitchFamily="18" charset="-78"/>
                <a:cs typeface="Simplified Arabic" pitchFamily="18" charset="-78"/>
              </a:rPr>
              <a:t>الغرق الثانوي </a:t>
            </a:r>
            <a:endParaRPr lang="en-US" dirty="0">
              <a:solidFill>
                <a:schemeClr val="accent5">
                  <a:lumMod val="75000"/>
                </a:schemeClr>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611560" y="1124744"/>
            <a:ext cx="7848872" cy="5256584"/>
          </a:xfrm>
        </p:spPr>
        <p:txBody>
          <a:bodyPr/>
          <a:lstStyle/>
          <a:p>
            <a:pPr algn="r" rtl="1"/>
            <a:r>
              <a:rPr lang="ar-SA" sz="3200" b="1" dirty="0">
                <a:solidFill>
                  <a:schemeClr val="accent4">
                    <a:lumMod val="50000"/>
                  </a:schemeClr>
                </a:solidFill>
                <a:latin typeface="Simplified Arabic" pitchFamily="18" charset="-78"/>
                <a:cs typeface="Simplified Arabic" pitchFamily="18" charset="-78"/>
              </a:rPr>
              <a:t>الغرق الثانوي </a:t>
            </a:r>
            <a:endParaRPr lang="en-US" sz="3200" b="1" dirty="0">
              <a:solidFill>
                <a:schemeClr val="accent4">
                  <a:lumMod val="50000"/>
                </a:schemeClr>
              </a:solidFill>
              <a:latin typeface="Simplified Arabic" pitchFamily="18" charset="-78"/>
              <a:cs typeface="Simplified Arabic" pitchFamily="18" charset="-78"/>
            </a:endParaRPr>
          </a:p>
          <a:p>
            <a:pPr algn="r" rtl="1"/>
            <a:r>
              <a:rPr lang="ar-SA" sz="3200" b="1" dirty="0">
                <a:solidFill>
                  <a:schemeClr val="accent4">
                    <a:lumMod val="50000"/>
                  </a:schemeClr>
                </a:solidFill>
                <a:latin typeface="Simplified Arabic" pitchFamily="18" charset="-78"/>
                <a:cs typeface="Simplified Arabic" pitchFamily="18" charset="-78"/>
              </a:rPr>
              <a:t>يرجع إلى توقف القلب بسبب سقوط المصاب في الماء البارد جدا، والعائد إلى ردة فعل في حال تسرب المياه إلى الممرات التنفسية أو إلى الأذن الوسطى في حال إصابة طبلة الأذن. ومن علاماتها المميزة حدوث انقباض للأوعية الدموية الطرفية وبشكل قوي، أما الوذمة الرئوية</a:t>
            </a:r>
            <a:r>
              <a:rPr lang="en-US" sz="3200" b="1" dirty="0">
                <a:solidFill>
                  <a:schemeClr val="accent4">
                    <a:lumMod val="50000"/>
                  </a:schemeClr>
                </a:solidFill>
                <a:latin typeface="Simplified Arabic" pitchFamily="18" charset="-78"/>
                <a:cs typeface="Simplified Arabic" pitchFamily="18" charset="-78"/>
              </a:rPr>
              <a:t> (Pulmonary edema ) </a:t>
            </a:r>
            <a:r>
              <a:rPr lang="ar-SA" sz="3200" b="1" dirty="0">
                <a:solidFill>
                  <a:schemeClr val="accent4">
                    <a:lumMod val="50000"/>
                  </a:schemeClr>
                </a:solidFill>
                <a:latin typeface="Simplified Arabic" pitchFamily="18" charset="-78"/>
                <a:cs typeface="Simplified Arabic" pitchFamily="18" charset="-78"/>
              </a:rPr>
              <a:t>ففي العادة </a:t>
            </a:r>
            <a:r>
              <a:rPr lang="ar-SA" sz="3200" b="1" dirty="0" smtClean="0">
                <a:solidFill>
                  <a:schemeClr val="accent4">
                    <a:lumMod val="50000"/>
                  </a:schemeClr>
                </a:solidFill>
                <a:latin typeface="Simplified Arabic" pitchFamily="18" charset="-78"/>
                <a:cs typeface="Simplified Arabic" pitchFamily="18" charset="-78"/>
              </a:rPr>
              <a:t>لات</a:t>
            </a:r>
            <a:r>
              <a:rPr lang="ar-IQ" sz="3200" b="1" dirty="0" smtClean="0">
                <a:solidFill>
                  <a:schemeClr val="accent4">
                    <a:lumMod val="50000"/>
                  </a:schemeClr>
                </a:solidFill>
                <a:latin typeface="Simplified Arabic" pitchFamily="18" charset="-78"/>
                <a:cs typeface="Simplified Arabic" pitchFamily="18" charset="-78"/>
              </a:rPr>
              <a:t>ح</a:t>
            </a:r>
            <a:r>
              <a:rPr lang="ar-SA" sz="3200" b="1" dirty="0" smtClean="0">
                <a:solidFill>
                  <a:schemeClr val="accent4">
                    <a:lumMod val="50000"/>
                  </a:schemeClr>
                </a:solidFill>
                <a:latin typeface="Simplified Arabic" pitchFamily="18" charset="-78"/>
                <a:cs typeface="Simplified Arabic" pitchFamily="18" charset="-78"/>
              </a:rPr>
              <a:t>دث</a:t>
            </a:r>
            <a:r>
              <a:rPr lang="en-US" dirty="0"/>
              <a:t>.</a:t>
            </a:r>
          </a:p>
        </p:txBody>
      </p:sp>
    </p:spTree>
    <p:extLst>
      <p:ext uri="{BB962C8B-B14F-4D97-AF65-F5344CB8AC3E}">
        <p14:creationId xmlns:p14="http://schemas.microsoft.com/office/powerpoint/2010/main" val="172745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116632"/>
            <a:ext cx="6512511" cy="1143000"/>
          </a:xfrm>
        </p:spPr>
        <p:txBody>
          <a:bodyPr/>
          <a:lstStyle/>
          <a:p>
            <a:pPr rtl="1"/>
            <a:r>
              <a:rPr lang="ar-IQ" sz="4800" dirty="0" smtClean="0">
                <a:solidFill>
                  <a:schemeClr val="accent5">
                    <a:lumMod val="50000"/>
                  </a:schemeClr>
                </a:solidFill>
                <a:latin typeface="Simplified Arabic" pitchFamily="18" charset="-78"/>
                <a:cs typeface="Simplified Arabic" pitchFamily="18" charset="-78"/>
              </a:rPr>
              <a:t>الانقاذ:</a:t>
            </a:r>
            <a:endParaRPr lang="en-US" sz="4800" dirty="0">
              <a:solidFill>
                <a:schemeClr val="accent5">
                  <a:lumMod val="50000"/>
                </a:schemeClr>
              </a:solidFill>
              <a:latin typeface="Simplified Arabic" pitchFamily="18" charset="-78"/>
              <a:cs typeface="Simplified Arabic" pitchFamily="18" charset="-78"/>
            </a:endParaRPr>
          </a:p>
        </p:txBody>
      </p:sp>
      <p:sp>
        <p:nvSpPr>
          <p:cNvPr id="5" name="عنصر نائب للمحتوى 4"/>
          <p:cNvSpPr>
            <a:spLocks noGrp="1"/>
          </p:cNvSpPr>
          <p:nvPr>
            <p:ph sz="quarter" idx="13"/>
          </p:nvPr>
        </p:nvSpPr>
        <p:spPr>
          <a:xfrm>
            <a:off x="1143000" y="731520"/>
            <a:ext cx="7461448" cy="5145752"/>
          </a:xfrm>
        </p:spPr>
        <p:txBody>
          <a:bodyPr/>
          <a:lstStyle/>
          <a:p>
            <a:pPr marL="45720" indent="0" algn="r" rtl="1">
              <a:buNone/>
            </a:pPr>
            <a:r>
              <a:rPr lang="ar-IQ" sz="2800" b="1" dirty="0" smtClean="0">
                <a:solidFill>
                  <a:srgbClr val="002060"/>
                </a:solidFill>
                <a:latin typeface="Simplified Arabic" pitchFamily="18" charset="-78"/>
                <a:cs typeface="Simplified Arabic" pitchFamily="18" charset="-78"/>
              </a:rPr>
              <a:t>الانقاذ </a:t>
            </a:r>
            <a:r>
              <a:rPr lang="ar-IQ" sz="2800" b="1" dirty="0" err="1" smtClean="0">
                <a:solidFill>
                  <a:srgbClr val="002060"/>
                </a:solidFill>
                <a:latin typeface="Simplified Arabic" pitchFamily="18" charset="-78"/>
                <a:cs typeface="Simplified Arabic" pitchFamily="18" charset="-78"/>
              </a:rPr>
              <a:t>هومحاولة</a:t>
            </a:r>
            <a:r>
              <a:rPr lang="ar-IQ" sz="2800" b="1" dirty="0" smtClean="0">
                <a:solidFill>
                  <a:srgbClr val="002060"/>
                </a:solidFill>
                <a:latin typeface="Simplified Arabic" pitchFamily="18" charset="-78"/>
                <a:cs typeface="Simplified Arabic" pitchFamily="18" charset="-78"/>
              </a:rPr>
              <a:t> الحفاظ على حياة</a:t>
            </a:r>
          </a:p>
          <a:p>
            <a:pPr marL="45720" indent="0" algn="r" rtl="1">
              <a:buNone/>
            </a:pPr>
            <a:r>
              <a:rPr lang="ar-IQ" sz="2800" b="1" dirty="0" smtClean="0">
                <a:solidFill>
                  <a:srgbClr val="002060"/>
                </a:solidFill>
                <a:latin typeface="Simplified Arabic" pitchFamily="18" charset="-78"/>
                <a:cs typeface="Simplified Arabic" pitchFamily="18" charset="-78"/>
              </a:rPr>
              <a:t> شخص ما وتقليل الاخطار الناجمة </a:t>
            </a:r>
          </a:p>
          <a:p>
            <a:pPr marL="45720" indent="0" algn="r" rtl="1">
              <a:buNone/>
            </a:pPr>
            <a:r>
              <a:rPr lang="ar-IQ" sz="2800" b="1" dirty="0" smtClean="0">
                <a:solidFill>
                  <a:srgbClr val="002060"/>
                </a:solidFill>
                <a:latin typeface="Simplified Arabic" pitchFamily="18" charset="-78"/>
                <a:cs typeface="Simplified Arabic" pitchFamily="18" charset="-78"/>
              </a:rPr>
              <a:t>عن تعرضه لحادث ما قد يسبب الموت </a:t>
            </a:r>
            <a:endParaRPr lang="ar-IQ" sz="2800" dirty="0" smtClean="0">
              <a:solidFill>
                <a:srgbClr val="0070C0"/>
              </a:solidFill>
              <a:latin typeface="Simplified Arabic" pitchFamily="18" charset="-78"/>
              <a:cs typeface="Simplified Arabic" pitchFamily="18" charset="-78"/>
            </a:endParaRPr>
          </a:p>
          <a:p>
            <a:pPr marL="45720" indent="0" algn="r" rtl="1">
              <a:buNone/>
            </a:pPr>
            <a:r>
              <a:rPr lang="ar-SA" sz="3200" b="1" dirty="0" smtClean="0">
                <a:solidFill>
                  <a:schemeClr val="accent5">
                    <a:lumMod val="50000"/>
                  </a:schemeClr>
                </a:solidFill>
                <a:latin typeface="Simplified Arabic" pitchFamily="18" charset="-78"/>
                <a:cs typeface="Simplified Arabic" pitchFamily="18" charset="-78"/>
              </a:rPr>
              <a:t>الشروع </a:t>
            </a:r>
            <a:r>
              <a:rPr lang="ar-SA" sz="3200" b="1" dirty="0">
                <a:solidFill>
                  <a:schemeClr val="accent5">
                    <a:lumMod val="50000"/>
                  </a:schemeClr>
                </a:solidFill>
                <a:latin typeface="Simplified Arabic" pitchFamily="18" charset="-78"/>
                <a:cs typeface="Simplified Arabic" pitchFamily="18" charset="-78"/>
              </a:rPr>
              <a:t>في الإنقاذ</a:t>
            </a:r>
            <a:r>
              <a:rPr lang="ar-SA" sz="3200" b="1" baseline="30000" dirty="0">
                <a:solidFill>
                  <a:schemeClr val="accent5">
                    <a:lumMod val="50000"/>
                  </a:schemeClr>
                </a:solidFill>
                <a:latin typeface="Simplified Arabic" pitchFamily="18" charset="-78"/>
                <a:cs typeface="Simplified Arabic" pitchFamily="18" charset="-78"/>
              </a:rPr>
              <a:t> </a:t>
            </a:r>
            <a:endParaRPr lang="en-US" sz="3200" b="1" dirty="0">
              <a:solidFill>
                <a:schemeClr val="accent5">
                  <a:lumMod val="50000"/>
                </a:schemeClr>
              </a:solidFill>
              <a:latin typeface="Simplified Arabic" pitchFamily="18" charset="-78"/>
              <a:cs typeface="Simplified Arabic" pitchFamily="18" charset="-78"/>
            </a:endParaRPr>
          </a:p>
          <a:p>
            <a:pPr algn="r" rtl="1"/>
            <a:r>
              <a:rPr lang="ar-SA" sz="2800" b="1" dirty="0">
                <a:solidFill>
                  <a:srgbClr val="0070C0"/>
                </a:solidFill>
                <a:latin typeface="Simplified Arabic" pitchFamily="18" charset="-78"/>
                <a:cs typeface="Simplified Arabic" pitchFamily="18" charset="-78"/>
              </a:rPr>
              <a:t>يجب على المنقذ تحليل الموقف من جميع الجوانب قبل الشروع في عملية الإنقاذ ثم يقرر الاجراء المناسب ويبدأ في تنفيذه. في حاله عدم وجود</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hlinkClick r:id="rId2" tooltip="منقذ بحري"/>
              </a:rPr>
              <a:t>حارس للشاطئ</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rPr>
              <a:t>في المنطقة، يمكن للشخص المنقذ إخراج الضحية إلى الشاطئ عن طريق</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hlinkClick r:id="rId3" tooltip="السباحة"/>
              </a:rPr>
              <a:t>السباحة</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rPr>
              <a:t>فقط إذا كان بإمكانه (جسدياً – عملياً) القيام بذلك</a:t>
            </a:r>
            <a:r>
              <a:rPr lang="en-US" sz="2800" b="1" dirty="0">
                <a:solidFill>
                  <a:srgbClr val="0070C0"/>
                </a:solidFill>
                <a:latin typeface="Simplified Arabic" pitchFamily="18" charset="-78"/>
                <a:cs typeface="Simplified Arabic" pitchFamily="18" charset="-78"/>
              </a:rPr>
              <a:t>.</a:t>
            </a:r>
          </a:p>
          <a:p>
            <a:pPr algn="r"/>
            <a:endParaRPr lang="en-US" dirty="0"/>
          </a:p>
        </p:txBody>
      </p:sp>
      <p:pic>
        <p:nvPicPr>
          <p:cNvPr id="6" name="عنصر نائب للمحتوى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512" y="0"/>
            <a:ext cx="3888432" cy="2636912"/>
          </a:xfrm>
          <a:prstGeom prst="rect">
            <a:avLst/>
          </a:prstGeom>
        </p:spPr>
      </p:pic>
    </p:spTree>
    <p:extLst>
      <p:ext uri="{BB962C8B-B14F-4D97-AF65-F5344CB8AC3E}">
        <p14:creationId xmlns:p14="http://schemas.microsoft.com/office/powerpoint/2010/main" val="2439012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83768" y="116632"/>
            <a:ext cx="6512511" cy="1008112"/>
          </a:xfrm>
        </p:spPr>
        <p:txBody>
          <a:bodyPr/>
          <a:lstStyle/>
          <a:p>
            <a:pPr rtl="1"/>
            <a:r>
              <a:rPr lang="ar-IQ" dirty="0" smtClean="0">
                <a:solidFill>
                  <a:srgbClr val="FF0000"/>
                </a:solidFill>
                <a:latin typeface="Simplified Arabic" pitchFamily="18" charset="-78"/>
                <a:cs typeface="Simplified Arabic" pitchFamily="18" charset="-78"/>
              </a:rPr>
              <a:t>الشروع في الانقاذ </a:t>
            </a:r>
            <a:endParaRPr lang="en-US"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827584" y="908720"/>
            <a:ext cx="7984976" cy="4968552"/>
          </a:xfrm>
        </p:spPr>
        <p:txBody>
          <a:bodyPr>
            <a:normAutofit/>
          </a:bodyPr>
          <a:lstStyle/>
          <a:p>
            <a:pPr lvl="0" algn="r" rtl="1"/>
            <a:r>
              <a:rPr lang="ar-SA" sz="2400" b="1" dirty="0">
                <a:solidFill>
                  <a:schemeClr val="accent4">
                    <a:lumMod val="50000"/>
                  </a:schemeClr>
                </a:solidFill>
                <a:latin typeface="Simplified Arabic" pitchFamily="18" charset="-78"/>
                <a:cs typeface="Simplified Arabic" pitchFamily="18" charset="-78"/>
              </a:rPr>
              <a:t>البحث عن أشياء </a:t>
            </a:r>
            <a:r>
              <a:rPr lang="ar-SA" sz="2400" b="1" dirty="0" err="1">
                <a:solidFill>
                  <a:schemeClr val="accent4">
                    <a:lumMod val="50000"/>
                  </a:schemeClr>
                </a:solidFill>
                <a:latin typeface="Simplified Arabic" pitchFamily="18" charset="-78"/>
                <a:cs typeface="Simplified Arabic" pitchFamily="18" charset="-78"/>
              </a:rPr>
              <a:t>تفيده</a:t>
            </a:r>
            <a:r>
              <a:rPr lang="ar-SA" sz="2400" b="1" dirty="0">
                <a:solidFill>
                  <a:schemeClr val="accent4">
                    <a:lumMod val="50000"/>
                  </a:schemeClr>
                </a:solidFill>
                <a:latin typeface="Simplified Arabic" pitchFamily="18" charset="-78"/>
                <a:cs typeface="Simplified Arabic" pitchFamily="18" charset="-78"/>
              </a:rPr>
              <a:t> في عملية الإنقاذ مثل</a:t>
            </a:r>
            <a:r>
              <a:rPr lang="en-US" sz="2400" b="1" dirty="0">
                <a:solidFill>
                  <a:schemeClr val="accent4">
                    <a:lumMod val="50000"/>
                  </a:schemeClr>
                </a:solidFill>
                <a:latin typeface="Simplified Arabic" pitchFamily="18" charset="-78"/>
                <a:cs typeface="Simplified Arabic" pitchFamily="18" charset="-78"/>
              </a:rPr>
              <a:t> (</a:t>
            </a:r>
            <a:r>
              <a:rPr lang="ar-SA" sz="2400" b="1" u="sng" dirty="0">
                <a:solidFill>
                  <a:schemeClr val="accent4">
                    <a:lumMod val="50000"/>
                  </a:schemeClr>
                </a:solidFill>
                <a:latin typeface="Simplified Arabic" pitchFamily="18" charset="-78"/>
                <a:cs typeface="Simplified Arabic" pitchFamily="18" charset="-78"/>
                <a:hlinkClick r:id="rId2" tooltip="حبل"/>
              </a:rPr>
              <a:t>حبل</a:t>
            </a:r>
            <a:r>
              <a:rPr lang="ar-SA" sz="2400" b="1" dirty="0">
                <a:solidFill>
                  <a:schemeClr val="accent4">
                    <a:lumMod val="50000"/>
                  </a:schemeClr>
                </a:solidFill>
                <a:latin typeface="Simplified Arabic" pitchFamily="18" charset="-78"/>
                <a:cs typeface="Simplified Arabic" pitchFamily="18" charset="-78"/>
              </a:rPr>
              <a:t>،</a:t>
            </a:r>
            <a:r>
              <a:rPr lang="en-US" sz="2400" b="1" dirty="0">
                <a:solidFill>
                  <a:schemeClr val="accent4">
                    <a:lumMod val="50000"/>
                  </a:schemeClr>
                </a:solidFill>
                <a:latin typeface="Simplified Arabic" pitchFamily="18" charset="-78"/>
                <a:cs typeface="Simplified Arabic" pitchFamily="18" charset="-78"/>
              </a:rPr>
              <a:t> </a:t>
            </a:r>
            <a:r>
              <a:rPr lang="ar-SA" sz="2400" b="1" u="sng" dirty="0">
                <a:solidFill>
                  <a:schemeClr val="accent4">
                    <a:lumMod val="50000"/>
                  </a:schemeClr>
                </a:solidFill>
                <a:latin typeface="Simplified Arabic" pitchFamily="18" charset="-78"/>
                <a:cs typeface="Simplified Arabic" pitchFamily="18" charset="-78"/>
                <a:hlinkClick r:id="rId3" tooltip="عصا"/>
              </a:rPr>
              <a:t>عصا</a:t>
            </a:r>
            <a:r>
              <a:rPr lang="ar-SA" sz="2400" b="1" dirty="0">
                <a:solidFill>
                  <a:schemeClr val="accent4">
                    <a:lumMod val="50000"/>
                  </a:schemeClr>
                </a:solidFill>
                <a:latin typeface="Simplified Arabic" pitchFamily="18" charset="-78"/>
                <a:cs typeface="Simplified Arabic" pitchFamily="18" charset="-78"/>
              </a:rPr>
              <a:t>،</a:t>
            </a:r>
            <a:r>
              <a:rPr lang="en-US" sz="2400" b="1" dirty="0">
                <a:solidFill>
                  <a:schemeClr val="accent4">
                    <a:lumMod val="50000"/>
                  </a:schemeClr>
                </a:solidFill>
                <a:latin typeface="Simplified Arabic" pitchFamily="18" charset="-78"/>
                <a:cs typeface="Simplified Arabic" pitchFamily="18" charset="-78"/>
              </a:rPr>
              <a:t> </a:t>
            </a:r>
            <a:r>
              <a:rPr lang="ar-SA" sz="2400" b="1" u="sng" dirty="0">
                <a:solidFill>
                  <a:schemeClr val="accent4">
                    <a:lumMod val="50000"/>
                  </a:schemeClr>
                </a:solidFill>
                <a:latin typeface="Simplified Arabic" pitchFamily="18" charset="-78"/>
                <a:cs typeface="Simplified Arabic" pitchFamily="18" charset="-78"/>
                <a:hlinkClick r:id="rId4" tooltip="فوطة"/>
              </a:rPr>
              <a:t>فوطة</a:t>
            </a:r>
            <a:r>
              <a:rPr lang="ar-SA" sz="2400" b="1" dirty="0">
                <a:solidFill>
                  <a:schemeClr val="accent4">
                    <a:lumMod val="50000"/>
                  </a:schemeClr>
                </a:solidFill>
                <a:latin typeface="Simplified Arabic" pitchFamily="18" charset="-78"/>
                <a:cs typeface="Simplified Arabic" pitchFamily="18" charset="-78"/>
              </a:rPr>
              <a:t>، شيء مربوط، لوح خشبي أو يد المنقذ نفسه إذا كانت الضحية قريبه منه)، وتقريبها فوراً من الضحية، على المنقذ ضبط الهدف عند رميه لوسيلة المساعدة حتى تتمكن الضحية من التقاطها بسهولة، ويوصي بأن يستلقي المنقذ على الأرض جيداً أثناء تقريبه لهذه الوسائل حتى لا يختل توازنه وينزلق هو الآخر إلى الماء</a:t>
            </a:r>
            <a:endParaRPr lang="en-US" sz="2400" b="1" dirty="0">
              <a:solidFill>
                <a:schemeClr val="accent4">
                  <a:lumMod val="50000"/>
                </a:schemeClr>
              </a:solidFill>
              <a:latin typeface="Simplified Arabic" pitchFamily="18" charset="-78"/>
              <a:cs typeface="Simplified Arabic" pitchFamily="18" charset="-78"/>
            </a:endParaRPr>
          </a:p>
          <a:p>
            <a:pPr lvl="0" algn="r" rtl="1"/>
            <a:r>
              <a:rPr lang="ar-SA" sz="2400" b="1" dirty="0">
                <a:solidFill>
                  <a:schemeClr val="accent4">
                    <a:lumMod val="50000"/>
                  </a:schemeClr>
                </a:solidFill>
                <a:latin typeface="Simplified Arabic" pitchFamily="18" charset="-78"/>
                <a:cs typeface="Simplified Arabic" pitchFamily="18" charset="-78"/>
              </a:rPr>
              <a:t>طلب المساعدة من الأشخاص المحيطة، والبحث فيهم عن شخص يجيد السباحة ويستطيع إنقاذ الضحية</a:t>
            </a:r>
            <a:r>
              <a:rPr lang="en-US" sz="2400" b="1" dirty="0">
                <a:solidFill>
                  <a:schemeClr val="accent4">
                    <a:lumMod val="50000"/>
                  </a:schemeClr>
                </a:solidFill>
                <a:latin typeface="Simplified Arabic" pitchFamily="18" charset="-78"/>
                <a:cs typeface="Simplified Arabic" pitchFamily="18" charset="-78"/>
              </a:rPr>
              <a:t>.</a:t>
            </a:r>
          </a:p>
          <a:p>
            <a:pPr lvl="0" algn="r" rtl="1"/>
            <a:r>
              <a:rPr lang="ar-SA" sz="2400" b="1" dirty="0">
                <a:solidFill>
                  <a:schemeClr val="accent4">
                    <a:lumMod val="50000"/>
                  </a:schemeClr>
                </a:solidFill>
                <a:latin typeface="Simplified Arabic" pitchFamily="18" charset="-78"/>
                <a:cs typeface="Simplified Arabic" pitchFamily="18" charset="-78"/>
              </a:rPr>
              <a:t>طلب المساعدة من المراكب أو أي وسيلة نقل بحرية متاحة</a:t>
            </a:r>
            <a:r>
              <a:rPr lang="en-US" sz="2400" b="1" dirty="0">
                <a:solidFill>
                  <a:schemeClr val="accent4">
                    <a:lumMod val="50000"/>
                  </a:schemeClr>
                </a:solidFill>
                <a:latin typeface="Simplified Arabic" pitchFamily="18" charset="-78"/>
                <a:cs typeface="Simplified Arabic" pitchFamily="18" charset="-78"/>
              </a:rPr>
              <a:t>.</a:t>
            </a:r>
          </a:p>
          <a:p>
            <a:pPr lvl="0" algn="r" rtl="1"/>
            <a:r>
              <a:rPr lang="ar-SA" sz="2400" b="1" dirty="0">
                <a:solidFill>
                  <a:schemeClr val="accent4">
                    <a:lumMod val="50000"/>
                  </a:schemeClr>
                </a:solidFill>
                <a:latin typeface="Simplified Arabic" pitchFamily="18" charset="-78"/>
                <a:cs typeface="Simplified Arabic" pitchFamily="18" charset="-78"/>
              </a:rPr>
              <a:t>الاتصال بخدمات الطوارئ</a:t>
            </a:r>
            <a:r>
              <a:rPr lang="en-US" sz="2400" b="1" dirty="0">
                <a:solidFill>
                  <a:schemeClr val="accent4">
                    <a:lumMod val="50000"/>
                  </a:schemeClr>
                </a:solidFill>
                <a:latin typeface="Simplified Arabic" pitchFamily="18" charset="-78"/>
                <a:cs typeface="Simplified Arabic" pitchFamily="18" charset="-78"/>
              </a:rPr>
              <a:t>.</a:t>
            </a:r>
          </a:p>
          <a:p>
            <a:pPr lvl="0" algn="r" rtl="1"/>
            <a:r>
              <a:rPr lang="ar-SA" sz="2400" b="1" dirty="0">
                <a:solidFill>
                  <a:schemeClr val="accent4">
                    <a:lumMod val="50000"/>
                  </a:schemeClr>
                </a:solidFill>
                <a:latin typeface="Simplified Arabic" pitchFamily="18" charset="-78"/>
                <a:cs typeface="Simplified Arabic" pitchFamily="18" charset="-78"/>
              </a:rPr>
              <a:t>نصح الضحية بأن تستلقي أفقياً وتفتح فمها (فبهذه الوضعية لن تحتاج الضحية إلى بذل الكثير من الجهد) ومحاولة </a:t>
            </a:r>
            <a:r>
              <a:rPr lang="ar-SA" sz="2400" b="1" dirty="0" smtClean="0">
                <a:solidFill>
                  <a:schemeClr val="accent4">
                    <a:lumMod val="50000"/>
                  </a:schemeClr>
                </a:solidFill>
                <a:latin typeface="Simplified Arabic" pitchFamily="18" charset="-78"/>
                <a:cs typeface="Simplified Arabic" pitchFamily="18" charset="-78"/>
              </a:rPr>
              <a:t>تهدئتها</a:t>
            </a:r>
            <a:r>
              <a:rPr lang="ar-IQ" sz="2400" b="1" dirty="0" smtClean="0">
                <a:solidFill>
                  <a:schemeClr val="accent4">
                    <a:lumMod val="50000"/>
                  </a:schemeClr>
                </a:solidFill>
                <a:latin typeface="Simplified Arabic" pitchFamily="18" charset="-78"/>
                <a:cs typeface="Simplified Arabic" pitchFamily="18" charset="-78"/>
              </a:rPr>
              <a:t> </a:t>
            </a:r>
            <a:endParaRPr lang="en-US" sz="2400" b="1" dirty="0">
              <a:solidFill>
                <a:schemeClr val="accent4">
                  <a:lumMod val="50000"/>
                </a:schemeClr>
              </a:solidFill>
              <a:latin typeface="Simplified Arabic" pitchFamily="18" charset="-78"/>
              <a:cs typeface="Simplified Arabic" pitchFamily="18" charset="-78"/>
            </a:endParaRPr>
          </a:p>
          <a:p>
            <a:pPr marL="45720" indent="0" algn="r" rtl="1">
              <a:buNone/>
            </a:pPr>
            <a:endParaRPr lang="en-US" dirty="0"/>
          </a:p>
          <a:p>
            <a:endParaRPr lang="en-US" dirty="0"/>
          </a:p>
        </p:txBody>
      </p:sp>
    </p:spTree>
    <p:extLst>
      <p:ext uri="{BB962C8B-B14F-4D97-AF65-F5344CB8AC3E}">
        <p14:creationId xmlns:p14="http://schemas.microsoft.com/office/powerpoint/2010/main" val="3479729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39752" y="188640"/>
            <a:ext cx="6512511" cy="576064"/>
          </a:xfrm>
        </p:spPr>
        <p:txBody>
          <a:bodyPr/>
          <a:lstStyle/>
          <a:p>
            <a:endParaRPr lang="en-US" dirty="0"/>
          </a:p>
        </p:txBody>
      </p:sp>
      <p:sp>
        <p:nvSpPr>
          <p:cNvPr id="3" name="عنصر نائب للمحتوى 2"/>
          <p:cNvSpPr>
            <a:spLocks noGrp="1"/>
          </p:cNvSpPr>
          <p:nvPr>
            <p:ph sz="quarter" idx="13"/>
          </p:nvPr>
        </p:nvSpPr>
        <p:spPr>
          <a:xfrm>
            <a:off x="971600" y="908720"/>
            <a:ext cx="7696944" cy="5184576"/>
          </a:xfrm>
        </p:spPr>
        <p:txBody>
          <a:bodyPr>
            <a:normAutofit/>
          </a:bodyPr>
          <a:lstStyle/>
          <a:p>
            <a:pPr algn="r" rtl="1"/>
            <a:r>
              <a:rPr lang="ar-SA" sz="2400" b="1" dirty="0">
                <a:solidFill>
                  <a:schemeClr val="accent4">
                    <a:lumMod val="50000"/>
                  </a:schemeClr>
                </a:solidFill>
                <a:latin typeface="Simplified Arabic" pitchFamily="18" charset="-78"/>
                <a:cs typeface="Simplified Arabic" pitchFamily="18" charset="-78"/>
              </a:rPr>
              <a:t>عملية إخراج الضحية من الماء </a:t>
            </a:r>
            <a:endParaRPr lang="en-US" sz="2400" b="1" dirty="0">
              <a:solidFill>
                <a:schemeClr val="accent4">
                  <a:lumMod val="50000"/>
                </a:schemeClr>
              </a:solidFill>
              <a:latin typeface="Simplified Arabic" pitchFamily="18" charset="-78"/>
              <a:cs typeface="Simplified Arabic" pitchFamily="18" charset="-78"/>
            </a:endParaRPr>
          </a:p>
          <a:p>
            <a:pPr algn="r" rtl="1"/>
            <a:r>
              <a:rPr lang="ar-SA" sz="2400" b="1" dirty="0">
                <a:solidFill>
                  <a:schemeClr val="accent4">
                    <a:lumMod val="50000"/>
                  </a:schemeClr>
                </a:solidFill>
                <a:latin typeface="Simplified Arabic" pitchFamily="18" charset="-78"/>
                <a:cs typeface="Simplified Arabic" pitchFamily="18" charset="-78"/>
              </a:rPr>
              <a:t>يجب على المنقذ تمييز الحالة التي يكون عليها الغريق قبل الشروع في إخراجه من الماء، فهناك ثلاث حالات ويتم تصنيفهم وفقاً لمدي معرفه الضحية بالسباحة ودرجة وعيه بالموقف</a:t>
            </a:r>
            <a:r>
              <a:rPr lang="en-US" sz="2400" b="1" dirty="0">
                <a:solidFill>
                  <a:schemeClr val="accent4">
                    <a:lumMod val="50000"/>
                  </a:schemeClr>
                </a:solidFill>
                <a:latin typeface="Simplified Arabic" pitchFamily="18" charset="-78"/>
                <a:cs typeface="Simplified Arabic" pitchFamily="18" charset="-78"/>
              </a:rPr>
              <a:t>:</a:t>
            </a:r>
          </a:p>
          <a:p>
            <a:pPr algn="r" rtl="1"/>
            <a:r>
              <a:rPr lang="ar-SA" sz="2400" b="1" i="1" dirty="0">
                <a:solidFill>
                  <a:schemeClr val="accent4">
                    <a:lumMod val="50000"/>
                  </a:schemeClr>
                </a:solidFill>
                <a:latin typeface="Simplified Arabic" pitchFamily="18" charset="-78"/>
                <a:cs typeface="Simplified Arabic" pitchFamily="18" charset="-78"/>
              </a:rPr>
              <a:t>الغريق المتهيج</a:t>
            </a:r>
            <a:endParaRPr lang="en-US" sz="2400" b="1" i="1" dirty="0">
              <a:solidFill>
                <a:schemeClr val="accent4">
                  <a:lumMod val="50000"/>
                </a:schemeClr>
              </a:solidFill>
              <a:latin typeface="Simplified Arabic" pitchFamily="18" charset="-78"/>
              <a:cs typeface="Simplified Arabic" pitchFamily="18" charset="-78"/>
            </a:endParaRPr>
          </a:p>
          <a:p>
            <a:pPr algn="r" rtl="1"/>
            <a:r>
              <a:rPr lang="ar-SA" sz="2400" b="1" dirty="0">
                <a:solidFill>
                  <a:schemeClr val="accent4">
                    <a:lumMod val="50000"/>
                  </a:schemeClr>
                </a:solidFill>
                <a:latin typeface="Simplified Arabic" pitchFamily="18" charset="-78"/>
                <a:cs typeface="Simplified Arabic" pitchFamily="18" charset="-78"/>
              </a:rPr>
              <a:t>يشعر بالتوتر والانزعاج الشديد لعدم معرفته بالسباحة ويقوم بحركات سريعة وعشوائية، يعتبر أخطر نوع والأكثر صعوبة في إنقاذه حيث ينعدم تقريباً وعيه بالموقف بسبب حالة الهلع التي يكون عليها، فيجب على المنقذ ان يتوخى الحذر قبل إنقاذه ومحاولة تهدئته بالكلام وطمأنته لأنه إذا اقترب منه وهو في تلك الحالة فسيتشبث به ولن يتمكن المنقذ من تخليص نفسه، لذلك يستحسن في تلك الحالة أن يغوص المنقذ إلى القاع حتى يصل إلى الضحية ويقوم بقلبه على ظهرة وتكتيف يديه حتى يمنعه من الحركة ثم يعود به إلى الشاطئ</a:t>
            </a:r>
            <a:r>
              <a:rPr lang="en-US" sz="2400" b="1" dirty="0">
                <a:solidFill>
                  <a:schemeClr val="accent4">
                    <a:lumMod val="50000"/>
                  </a:schemeClr>
                </a:solidFill>
                <a:latin typeface="Simplified Arabic" pitchFamily="18" charset="-78"/>
                <a:cs typeface="Simplified Arabic" pitchFamily="18" charset="-78"/>
              </a:rPr>
              <a:t>.</a:t>
            </a:r>
          </a:p>
        </p:txBody>
      </p:sp>
    </p:spTree>
    <p:extLst>
      <p:ext uri="{BB962C8B-B14F-4D97-AF65-F5344CB8AC3E}">
        <p14:creationId xmlns:p14="http://schemas.microsoft.com/office/powerpoint/2010/main" val="3878356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11760" y="33567"/>
            <a:ext cx="6512511" cy="803145"/>
          </a:xfrm>
        </p:spPr>
        <p:txBody>
          <a:bodyPr/>
          <a:lstStyle/>
          <a:p>
            <a:endParaRPr lang="en-US" dirty="0"/>
          </a:p>
        </p:txBody>
      </p:sp>
      <p:sp>
        <p:nvSpPr>
          <p:cNvPr id="3" name="عنصر نائب للمحتوى 2"/>
          <p:cNvSpPr>
            <a:spLocks noGrp="1"/>
          </p:cNvSpPr>
          <p:nvPr>
            <p:ph sz="quarter" idx="13"/>
          </p:nvPr>
        </p:nvSpPr>
        <p:spPr>
          <a:xfrm>
            <a:off x="395536" y="1052736"/>
            <a:ext cx="8489032" cy="5400600"/>
          </a:xfrm>
        </p:spPr>
        <p:txBody>
          <a:bodyPr>
            <a:noAutofit/>
          </a:bodyPr>
          <a:lstStyle/>
          <a:p>
            <a:pPr algn="r" rtl="1"/>
            <a:r>
              <a:rPr lang="ar-SA" sz="2400" b="1" i="1" dirty="0">
                <a:solidFill>
                  <a:srgbClr val="FF0000"/>
                </a:solidFill>
                <a:latin typeface="Simplified Arabic" pitchFamily="18" charset="-78"/>
                <a:cs typeface="Simplified Arabic" pitchFamily="18" charset="-78"/>
              </a:rPr>
              <a:t>الغريق المتعلق </a:t>
            </a:r>
            <a:endParaRPr lang="en-US" sz="2400" b="1" i="1" dirty="0">
              <a:solidFill>
                <a:srgbClr val="FF0000"/>
              </a:solidFill>
              <a:latin typeface="Simplified Arabic" pitchFamily="18" charset="-78"/>
              <a:cs typeface="Simplified Arabic" pitchFamily="18" charset="-78"/>
            </a:endParaRPr>
          </a:p>
          <a:p>
            <a:pPr marL="45720" indent="0" algn="r" rtl="1">
              <a:buNone/>
            </a:pPr>
            <a:r>
              <a:rPr lang="ar-SA" sz="2400" dirty="0">
                <a:solidFill>
                  <a:schemeClr val="tx1"/>
                </a:solidFill>
                <a:latin typeface="Simplified Arabic" pitchFamily="18" charset="-78"/>
                <a:cs typeface="Simplified Arabic" pitchFamily="18" charset="-78"/>
              </a:rPr>
              <a:t>تكون الضحية متعلقة بين سطح الماء والقاع إذا لم يتم انقاذها في اللحظات الأولي فيشعر الغريق بالإحباط واليأس وتنخفض روحه المعنوية وتضعف قوته مما ينتج عنه دخول كمية كبيرة من الماء إلى</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3" tooltip="القصبة الهوائية"/>
              </a:rPr>
              <a:t>الممرات الهوائية</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4" tooltip="المعدة"/>
              </a:rPr>
              <a:t>والمعدة</a:t>
            </a:r>
            <a:r>
              <a:rPr lang="en-US" sz="2400" dirty="0">
                <a:solidFill>
                  <a:schemeClr val="tx1"/>
                </a:solidFill>
                <a:latin typeface="Simplified Arabic" pitchFamily="18" charset="-78"/>
                <a:cs typeface="Simplified Arabic" pitchFamily="18" charset="-78"/>
              </a:rPr>
              <a:t>.</a:t>
            </a:r>
          </a:p>
          <a:p>
            <a:pPr algn="r" rtl="1"/>
            <a:r>
              <a:rPr lang="ar-SA" sz="2400" b="1" i="1" dirty="0">
                <a:solidFill>
                  <a:srgbClr val="FF0000"/>
                </a:solidFill>
                <a:latin typeface="Simplified Arabic" pitchFamily="18" charset="-78"/>
                <a:cs typeface="Simplified Arabic" pitchFamily="18" charset="-78"/>
              </a:rPr>
              <a:t>الغريق الغاطس </a:t>
            </a:r>
            <a:endParaRPr lang="en-US" sz="2400" b="1" i="1" dirty="0">
              <a:solidFill>
                <a:srgbClr val="FF0000"/>
              </a:solidFill>
              <a:latin typeface="Simplified Arabic" pitchFamily="18" charset="-78"/>
              <a:cs typeface="Simplified Arabic" pitchFamily="18" charset="-78"/>
            </a:endParaRPr>
          </a:p>
          <a:p>
            <a:pPr marL="45720" indent="0" algn="r" rtl="1">
              <a:buNone/>
            </a:pPr>
            <a:r>
              <a:rPr lang="ar-IQ" sz="2400" dirty="0">
                <a:solidFill>
                  <a:schemeClr val="tx1"/>
                </a:solidFill>
                <a:latin typeface="Simplified Arabic" pitchFamily="18" charset="-78"/>
                <a:cs typeface="Simplified Arabic" pitchFamily="18" charset="-78"/>
              </a:rPr>
              <a:t>ي</a:t>
            </a:r>
            <a:r>
              <a:rPr lang="ar-SA" sz="2400" dirty="0" err="1" smtClean="0">
                <a:solidFill>
                  <a:schemeClr val="tx1"/>
                </a:solidFill>
                <a:latin typeface="Simplified Arabic" pitchFamily="18" charset="-78"/>
                <a:cs typeface="Simplified Arabic" pitchFamily="18" charset="-78"/>
              </a:rPr>
              <a:t>عتبر</a:t>
            </a:r>
            <a:r>
              <a:rPr lang="ar-SA" sz="2400" dirty="0" smtClean="0">
                <a:solidFill>
                  <a:schemeClr val="tx1"/>
                </a:solidFill>
                <a:latin typeface="Simplified Arabic" pitchFamily="18" charset="-78"/>
                <a:cs typeface="Simplified Arabic" pitchFamily="18" charset="-78"/>
              </a:rPr>
              <a:t> </a:t>
            </a:r>
            <a:r>
              <a:rPr lang="ar-SA" sz="2400" dirty="0">
                <a:solidFill>
                  <a:schemeClr val="tx1"/>
                </a:solidFill>
                <a:latin typeface="Simplified Arabic" pitchFamily="18" charset="-78"/>
                <a:cs typeface="Simplified Arabic" pitchFamily="18" charset="-78"/>
              </a:rPr>
              <a:t>أسوأ حالة قد يصل لها الغريق بسبب عدم إنقاذه بسرعة وفي هذه الحالة يصل الغريق إلى القاع مع انسداد الفم والأنف بشكل كامل</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5" tooltip="التشنج"/>
              </a:rPr>
              <a:t>والتشنج</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6" tooltip="الاغماء"/>
              </a:rPr>
              <a:t>وفقد الوعي</a:t>
            </a:r>
            <a:r>
              <a:rPr lang="en-US" sz="2400" dirty="0">
                <a:solidFill>
                  <a:schemeClr val="tx1"/>
                </a:solidFill>
                <a:latin typeface="Simplified Arabic" pitchFamily="18" charset="-78"/>
                <a:cs typeface="Simplified Arabic" pitchFamily="18" charset="-78"/>
              </a:rPr>
              <a:t>. </a:t>
            </a:r>
            <a:r>
              <a:rPr lang="ar-SA" sz="2400" dirty="0">
                <a:solidFill>
                  <a:schemeClr val="tx1"/>
                </a:solidFill>
                <a:latin typeface="Simplified Arabic" pitchFamily="18" charset="-78"/>
                <a:cs typeface="Simplified Arabic" pitchFamily="18" charset="-78"/>
              </a:rPr>
              <a:t>في الحالة الثانية والثالثة عند انقاذ الغريق يجب قلب الغريق على ظهره وإمالة رأسه للخلف وتوخى الحذر عند تحريك ظهره</a:t>
            </a:r>
            <a:r>
              <a:rPr lang="en-US" sz="2400" dirty="0">
                <a:solidFill>
                  <a:schemeClr val="tx1"/>
                </a:solidFill>
                <a:latin typeface="Simplified Arabic" pitchFamily="18" charset="-78"/>
                <a:cs typeface="Simplified Arabic" pitchFamily="18" charset="-78"/>
              </a:rPr>
              <a:t>.</a:t>
            </a:r>
          </a:p>
          <a:p>
            <a:pPr algn="r" rtl="1"/>
            <a:r>
              <a:rPr lang="ar-SA" sz="2400" b="1" i="1" dirty="0">
                <a:solidFill>
                  <a:srgbClr val="FF0000"/>
                </a:solidFill>
                <a:latin typeface="Simplified Arabic" pitchFamily="18" charset="-78"/>
                <a:cs typeface="Simplified Arabic" pitchFamily="18" charset="-78"/>
              </a:rPr>
              <a:t>السباح المتعب </a:t>
            </a:r>
            <a:endParaRPr lang="en-US" sz="2400" b="1" i="1" dirty="0">
              <a:solidFill>
                <a:srgbClr val="FF0000"/>
              </a:solidFill>
              <a:latin typeface="Simplified Arabic" pitchFamily="18" charset="-78"/>
              <a:cs typeface="Simplified Arabic" pitchFamily="18" charset="-78"/>
            </a:endParaRPr>
          </a:p>
          <a:p>
            <a:pPr marL="45720" indent="0" algn="r" rtl="1">
              <a:buNone/>
            </a:pPr>
            <a:r>
              <a:rPr lang="ar-SA" sz="2400" dirty="0">
                <a:solidFill>
                  <a:schemeClr val="tx1"/>
                </a:solidFill>
                <a:latin typeface="Simplified Arabic" pitchFamily="18" charset="-78"/>
                <a:cs typeface="Simplified Arabic" pitchFamily="18" charset="-78"/>
              </a:rPr>
              <a:t>تعتبر الحالة الأقل خطورة حيث يكون ملماً بالسباحة ولكنه غير قادر على الوصول للشاطئ بسبب حالات طارئة</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7" tooltip="تقلص عضلي"/>
              </a:rPr>
              <a:t>كتقلصات عضلية</a:t>
            </a:r>
            <a:r>
              <a:rPr lang="en-US" sz="2400" dirty="0">
                <a:solidFill>
                  <a:schemeClr val="tx1"/>
                </a:solidFill>
                <a:latin typeface="Simplified Arabic" pitchFamily="18" charset="-78"/>
                <a:cs typeface="Simplified Arabic" pitchFamily="18" charset="-78"/>
              </a:rPr>
              <a:t> </a:t>
            </a:r>
            <a:r>
              <a:rPr lang="ar-SA" sz="2400" dirty="0">
                <a:solidFill>
                  <a:schemeClr val="tx1"/>
                </a:solidFill>
                <a:latin typeface="Simplified Arabic" pitchFamily="18" charset="-78"/>
                <a:cs typeface="Simplified Arabic" pitchFamily="18" charset="-78"/>
              </a:rPr>
              <a:t>أو آلام داخلية</a:t>
            </a:r>
            <a:r>
              <a:rPr lang="en-US" sz="2400" dirty="0">
                <a:solidFill>
                  <a:schemeClr val="tx1"/>
                </a:solidFill>
                <a:latin typeface="Simplified Arabic" pitchFamily="18" charset="-78"/>
                <a:cs typeface="Simplified Arabic" pitchFamily="18" charset="-78"/>
              </a:rPr>
              <a:t>.</a:t>
            </a:r>
          </a:p>
          <a:p>
            <a:pPr algn="r"/>
            <a:endParaRPr lang="en-US" sz="2400"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724831373"/>
      </p:ext>
    </p:extLst>
  </p:cSld>
  <p:clrMapOvr>
    <a:masterClrMapping/>
  </p:clrMapOvr>
</p:sld>
</file>

<file path=ppt/theme/theme1.xml><?xml version="1.0" encoding="utf-8"?>
<a:theme xmlns:a="http://schemas.openxmlformats.org/drawingml/2006/main" name="دفق الهواء">
  <a:themeElements>
    <a:clrScheme name="دفق الهواء">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دفق الهواء">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فق الهواء">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116</TotalTime>
  <Words>730</Words>
  <Application>Microsoft Office PowerPoint</Application>
  <PresentationFormat>عرض على الشاشة (3:4)‏</PresentationFormat>
  <Paragraphs>81</Paragraphs>
  <Slides>19</Slides>
  <Notes>1</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دفق الهواء</vt:lpstr>
      <vt:lpstr>     الغرق </vt:lpstr>
      <vt:lpstr> الغرق </vt:lpstr>
      <vt:lpstr> أنواع الغرق :  </vt:lpstr>
      <vt:lpstr>الغرق الأختناقي</vt:lpstr>
      <vt:lpstr>الغرق الثانوي </vt:lpstr>
      <vt:lpstr>الانقاذ:</vt:lpstr>
      <vt:lpstr>الشروع في الانقاذ </vt:lpstr>
      <vt:lpstr>عرض تقديمي في PowerPoint</vt:lpstr>
      <vt:lpstr>عرض تقديمي في PowerPoint</vt:lpstr>
      <vt:lpstr>امور لابد مراعتها عند الانقاذ:</vt:lpstr>
      <vt:lpstr>الإسعافات الأولية  </vt:lpstr>
      <vt:lpstr>عرض تقديمي في PowerPoint</vt:lpstr>
      <vt:lpstr>إذا انقطع نفس الغريق </vt:lpstr>
      <vt:lpstr>عرض تقديمي في PowerPoint</vt:lpstr>
      <vt:lpstr>عرض تقديمي في PowerPoint</vt:lpstr>
      <vt:lpstr>العلامات المرضية في حال الغرق  </vt:lpstr>
      <vt:lpstr>ملاحظات مهمة </vt:lpstr>
      <vt:lpstr>ملاحظات مهمة </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الغرق </dc:title>
  <dc:creator>Maher</dc:creator>
  <cp:lastModifiedBy>Maher</cp:lastModifiedBy>
  <cp:revision>23</cp:revision>
  <dcterms:created xsi:type="dcterms:W3CDTF">2022-11-02T05:39:32Z</dcterms:created>
  <dcterms:modified xsi:type="dcterms:W3CDTF">2022-11-09T06:46:45Z</dcterms:modified>
</cp:coreProperties>
</file>